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B2FDFE25.xml" ContentType="application/vnd.ms-powerpoint.comments+xml"/>
  <Override PartName="/ppt/notesSlides/notesSlide4.xml" ContentType="application/vnd.openxmlformats-officedocument.presentationml.notesSlide+xml"/>
  <Override PartName="/ppt/comments/modernComment_247_FD9328C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64_A94AA1A5.xml" ContentType="application/vnd.ms-powerpoint.comments+xml"/>
  <Override PartName="/ppt/comments/modernComment_268_5CC1F296.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26B_2CCDBFE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 id="2147483682" r:id="rId3"/>
  </p:sldMasterIdLst>
  <p:notesMasterIdLst>
    <p:notesMasterId r:id="rId43"/>
  </p:notesMasterIdLst>
  <p:sldIdLst>
    <p:sldId id="256" r:id="rId4"/>
    <p:sldId id="269" r:id="rId5"/>
    <p:sldId id="258" r:id="rId6"/>
    <p:sldId id="568" r:id="rId7"/>
    <p:sldId id="583" r:id="rId8"/>
    <p:sldId id="585" r:id="rId9"/>
    <p:sldId id="586" r:id="rId10"/>
    <p:sldId id="588" r:id="rId11"/>
    <p:sldId id="590" r:id="rId12"/>
    <p:sldId id="589" r:id="rId13"/>
    <p:sldId id="591" r:id="rId14"/>
    <p:sldId id="592" r:id="rId15"/>
    <p:sldId id="593" r:id="rId16"/>
    <p:sldId id="594" r:id="rId17"/>
    <p:sldId id="595" r:id="rId18"/>
    <p:sldId id="596" r:id="rId19"/>
    <p:sldId id="597" r:id="rId20"/>
    <p:sldId id="598" r:id="rId21"/>
    <p:sldId id="599" r:id="rId22"/>
    <p:sldId id="600" r:id="rId23"/>
    <p:sldId id="601" r:id="rId24"/>
    <p:sldId id="602" r:id="rId25"/>
    <p:sldId id="603" r:id="rId26"/>
    <p:sldId id="604" r:id="rId27"/>
    <p:sldId id="605" r:id="rId28"/>
    <p:sldId id="606" r:id="rId29"/>
    <p:sldId id="607" r:id="rId30"/>
    <p:sldId id="608" r:id="rId31"/>
    <p:sldId id="609" r:id="rId32"/>
    <p:sldId id="610" r:id="rId33"/>
    <p:sldId id="611" r:id="rId34"/>
    <p:sldId id="612" r:id="rId35"/>
    <p:sldId id="613" r:id="rId36"/>
    <p:sldId id="614" r:id="rId37"/>
    <p:sldId id="615" r:id="rId38"/>
    <p:sldId id="616" r:id="rId39"/>
    <p:sldId id="617" r:id="rId40"/>
    <p:sldId id="618" r:id="rId41"/>
    <p:sldId id="61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26F910-767E-9D26-CDDF-1D6CE6E83CD6}" name="Henix, Danton" initials="DH" userId="S::dhenix@doe.nj.gov::5ed3f696-fad5-424e-99c3-823c616f7442" providerId="AD"/>
  <p188:author id="{7CD06546-9DD9-0023-DDD8-EC4F2CAE1FF9}" name="Thomas, Elizabeth" initials="ET" userId="S::ethomas@doe.nj.gov::ecf9b76d-2424-407e-a49b-ad172b417e8c" providerId="AD"/>
  <p188:author id="{65E37EE9-0484-6150-813E-DD7F85BBB803}" name="Specht, Dorothea" initials="SD" userId="S::dspecht@doe.nj.gov::c7adc3ad-3650-425b-8fa9-fe35462436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ward, Lori" initials="HL" lastIdx="1" clrIdx="0">
    <p:extLst>
      <p:ext uri="{19B8F6BF-5375-455C-9EA6-DF929625EA0E}">
        <p15:presenceInfo xmlns:p15="http://schemas.microsoft.com/office/powerpoint/2012/main" userId="S::lhoward@doe.nj.gov::d5213947-1876-47ee-a9dd-b8679d1363b9" providerId="AD"/>
      </p:ext>
    </p:extLst>
  </p:cmAuthor>
  <p:cmAuthor id="2" name="Thomas, Elizabeth" initials="ET" lastIdx="4" clrIdx="1">
    <p:extLst>
      <p:ext uri="{19B8F6BF-5375-455C-9EA6-DF929625EA0E}">
        <p15:presenceInfo xmlns:p15="http://schemas.microsoft.com/office/powerpoint/2012/main" userId="S::ethomas@doe.nj.gov::ecf9b76d-2424-407e-a49b-ad172b417e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A6D9"/>
    <a:srgbClr val="5597D3"/>
    <a:srgbClr val="6E240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4F352-805C-4D80-842A-C78FDC37DEE4}" v="267" dt="2024-10-28T16:33:43.8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8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modernComment_102_B2FDFE25.xml><?xml version="1.0" encoding="utf-8"?>
<p188:cmLst xmlns:a="http://schemas.openxmlformats.org/drawingml/2006/main" xmlns:r="http://schemas.openxmlformats.org/officeDocument/2006/relationships" xmlns:p188="http://schemas.microsoft.com/office/powerpoint/2018/8/main">
  <p188:cm id="{F5B19ECE-3559-42B4-903C-9BE5F8953F94}" authorId="{7CD06546-9DD9-0023-DDD8-EC4F2CAE1FF9}" status="resolved" created="2024-10-11T13:41:19.557" complete="100000">
    <ac:deMkLst xmlns:ac="http://schemas.microsoft.com/office/drawing/2013/main/command">
      <pc:docMk xmlns:pc="http://schemas.microsoft.com/office/powerpoint/2013/main/command"/>
      <pc:sldMk xmlns:pc="http://schemas.microsoft.com/office/powerpoint/2013/main/command" cId="3002990117" sldId="258"/>
      <ac:spMk id="5" creationId="{64267A49-B743-CDD9-4832-8AB953955AEC}"/>
    </ac:deMkLst>
    <p188:txBody>
      <a:bodyPr/>
      <a:lstStyle/>
      <a:p>
        <a:r>
          <a:rPr lang="en-US"/>
          <a:t>I changed this to left-aligned. Reserve centered text for headings or table column headers. Center aligned text is a little harder for some people to read because each line of text usually starts at a slightly different spot.</a:t>
        </a:r>
      </a:p>
    </p188:txBody>
  </p188:cm>
</p188:cmLst>
</file>

<file path=ppt/comments/modernComment_247_FD9328C1.xml><?xml version="1.0" encoding="utf-8"?>
<p188:cmLst xmlns:a="http://schemas.openxmlformats.org/drawingml/2006/main" xmlns:r="http://schemas.openxmlformats.org/officeDocument/2006/relationships" xmlns:p188="http://schemas.microsoft.com/office/powerpoint/2018/8/main">
  <p188:cm id="{0DACA931-E35B-4F0B-BCD9-BC35CF699F71}" authorId="{7CD06546-9DD9-0023-DDD8-EC4F2CAE1FF9}" status="resolved" created="2024-10-11T13:41:42.248" complete="100000">
    <ac:txMkLst xmlns:ac="http://schemas.microsoft.com/office/drawing/2013/main/command">
      <pc:docMk xmlns:pc="http://schemas.microsoft.com/office/powerpoint/2013/main/command"/>
      <pc:sldMk xmlns:pc="http://schemas.microsoft.com/office/powerpoint/2013/main/command" cId="4254279873" sldId="583"/>
      <ac:spMk id="3" creationId="{D897BC90-49ED-33F1-64F5-D9433E3DBBC3}"/>
      <ac:txMk cp="0" len="226">
        <ac:context len="227" hash="1358606138"/>
      </ac:txMk>
    </ac:txMkLst>
    <p188:pos x="10687050" y="345152"/>
    <p188:txBody>
      <a:bodyPr/>
      <a:lstStyle/>
      <a:p>
        <a:r>
          <a:rPr lang="en-US"/>
          <a:t>Changed to left-aligned.</a:t>
        </a:r>
      </a:p>
    </p188:txBody>
  </p188:cm>
  <p188:cm id="{083CEF02-4543-4BD7-94D3-2C14820FCFDB}" authorId="{7CD06546-9DD9-0023-DDD8-EC4F2CAE1FF9}" status="resolved" created="2024-10-11T13:43:18.585" complete="100000">
    <ac:deMkLst xmlns:ac="http://schemas.microsoft.com/office/drawing/2013/main/command">
      <pc:docMk xmlns:pc="http://schemas.microsoft.com/office/powerpoint/2013/main/command"/>
      <pc:sldMk xmlns:pc="http://schemas.microsoft.com/office/powerpoint/2013/main/command" cId="4254279873" sldId="583"/>
      <ac:spMk id="4" creationId="{200D7FB6-9C1D-B65A-B223-DF36FAFC075D}"/>
    </ac:deMkLst>
    <p188:txBody>
      <a:bodyPr/>
      <a:lstStyle/>
      <a:p>
        <a:r>
          <a:rPr lang="en-US"/>
          <a:t>Overall, great job on the alt text. I removed “picture” because the technology will already automatically say “image” or “graphic” whenever it comes across an image. For the images on this slide, I added the names of the patterns (AB, ABB, etc).</a:t>
        </a:r>
      </a:p>
    </p188:txBody>
  </p188:cm>
</p188:cmLst>
</file>

<file path=ppt/comments/modernComment_264_A94AA1A5.xml><?xml version="1.0" encoding="utf-8"?>
<p188:cmLst xmlns:a="http://schemas.openxmlformats.org/drawingml/2006/main" xmlns:r="http://schemas.openxmlformats.org/officeDocument/2006/relationships" xmlns:p188="http://schemas.microsoft.com/office/powerpoint/2018/8/main">
  <p188:cm id="{507278BC-0D55-41CF-AE5F-35DA515FB33A}" authorId="{7CD06546-9DD9-0023-DDD8-EC4F2CAE1FF9}" status="resolved" created="2024-10-11T13:51:26.505" complete="100000">
    <ac:deMkLst xmlns:ac="http://schemas.microsoft.com/office/drawing/2013/main/command">
      <pc:docMk xmlns:pc="http://schemas.microsoft.com/office/powerpoint/2013/main/command"/>
      <pc:sldMk xmlns:pc="http://schemas.microsoft.com/office/powerpoint/2013/main/command" cId="2840240549" sldId="612"/>
      <ac:spMk id="7" creationId="{1B19BBEB-A19C-801E-CA9C-BEF80EC1F963}"/>
    </ac:deMkLst>
    <p188:txBody>
      <a:bodyPr/>
      <a:lstStyle/>
      <a:p>
        <a:r>
          <a:rPr lang="en-US"/>
          <a:t>It looks like this bubble should have text in it.</a:t>
        </a:r>
      </a:p>
    </p188:txBody>
  </p188:cm>
</p188:cmLst>
</file>

<file path=ppt/comments/modernComment_268_5CC1F296.xml><?xml version="1.0" encoding="utf-8"?>
<p188:cmLst xmlns:a="http://schemas.openxmlformats.org/drawingml/2006/main" xmlns:r="http://schemas.openxmlformats.org/officeDocument/2006/relationships" xmlns:p188="http://schemas.microsoft.com/office/powerpoint/2018/8/main">
  <p188:cm id="{13725F8D-0768-4FF1-9EA1-A09F043D1442}" authorId="{7CD06546-9DD9-0023-DDD8-EC4F2CAE1FF9}" status="resolved" created="2024-10-11T13:39:23.628" complete="100000">
    <ac:txMkLst xmlns:ac="http://schemas.microsoft.com/office/drawing/2013/main/command">
      <pc:docMk xmlns:pc="http://schemas.microsoft.com/office/powerpoint/2013/main/command"/>
      <pc:sldMk xmlns:pc="http://schemas.microsoft.com/office/powerpoint/2013/main/command" cId="1556214422" sldId="616"/>
      <ac:spMk id="2" creationId="{4D56080C-A588-D8DF-CED6-870CF476A113}"/>
      <ac:txMk cp="18" len="1">
        <ac:context len="30" hash="2357370872"/>
      </ac:txMk>
    </ac:txMkLst>
    <p188:pos x="6464759" y="332304"/>
    <p188:txBody>
      <a:bodyPr/>
      <a:lstStyle/>
      <a:p>
        <a:r>
          <a:rPr lang="en-US"/>
          <a:t>This is a range, so use the en dash (–) instead of a hyphen. I already replaced it throughout. </a:t>
        </a:r>
      </a:p>
    </p188:txBody>
  </p188:cm>
</p188:cmLst>
</file>

<file path=ppt/comments/modernComment_26B_2CCDBFE8.xml><?xml version="1.0" encoding="utf-8"?>
<p188:cmLst xmlns:a="http://schemas.openxmlformats.org/drawingml/2006/main" xmlns:r="http://schemas.openxmlformats.org/officeDocument/2006/relationships" xmlns:p188="http://schemas.microsoft.com/office/powerpoint/2018/8/main">
  <p188:cm id="{6A837231-F26A-404B-BF78-51980FF6DAD6}" authorId="{7CD06546-9DD9-0023-DDD8-EC4F2CAE1FF9}" status="resolved" created="2024-10-11T13:38:34.188" complete="100000">
    <ac:txMkLst xmlns:ac="http://schemas.microsoft.com/office/drawing/2013/main/command">
      <pc:docMk xmlns:pc="http://schemas.microsoft.com/office/powerpoint/2013/main/command"/>
      <pc:sldMk xmlns:pc="http://schemas.microsoft.com/office/powerpoint/2013/main/command" cId="751681512" sldId="619"/>
      <ac:spMk id="6" creationId="{68AF8C92-D511-5E9F-A781-76A22AD34FEE}"/>
      <ac:txMk cp="160" len="36">
        <ac:context len="1477" hash="121840348"/>
      </ac:txMk>
    </ac:txMkLst>
    <p188:pos x="4781549" y="517525"/>
    <p188:txBody>
      <a:bodyPr/>
      <a:lstStyle/>
      <a:p>
        <a:r>
          <a:rPr lang="en-US"/>
          <a:t>I removed the link from the URL. I was going to instead link the title, but this URL is returning the error “the request page could not be found.”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a:t>
            </a:fld>
            <a:endParaRPr lang="en-US"/>
          </a:p>
        </p:txBody>
      </p:sp>
    </p:spTree>
    <p:extLst>
      <p:ext uri="{BB962C8B-B14F-4D97-AF65-F5344CB8AC3E}">
        <p14:creationId xmlns:p14="http://schemas.microsoft.com/office/powerpoint/2010/main" val="624269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23</a:t>
            </a:fld>
            <a:endParaRPr lang="en-US"/>
          </a:p>
        </p:txBody>
      </p:sp>
    </p:spTree>
    <p:extLst>
      <p:ext uri="{BB962C8B-B14F-4D97-AF65-F5344CB8AC3E}">
        <p14:creationId xmlns:p14="http://schemas.microsoft.com/office/powerpoint/2010/main" val="1956227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117463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91403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30</a:t>
            </a:fld>
            <a:endParaRPr lang="en-US"/>
          </a:p>
        </p:txBody>
      </p:sp>
    </p:spTree>
    <p:extLst>
      <p:ext uri="{BB962C8B-B14F-4D97-AF65-F5344CB8AC3E}">
        <p14:creationId xmlns:p14="http://schemas.microsoft.com/office/powerpoint/2010/main" val="449582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37</a:t>
            </a:fld>
            <a:endParaRPr lang="en-US"/>
          </a:p>
        </p:txBody>
      </p:sp>
    </p:spTree>
    <p:extLst>
      <p:ext uri="{BB962C8B-B14F-4D97-AF65-F5344CB8AC3E}">
        <p14:creationId xmlns:p14="http://schemas.microsoft.com/office/powerpoint/2010/main" val="135467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F8CF3-A26A-55D0-F52A-CE3133FBC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B00F8-3590-2A41-9D11-C023F6C28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50651-C89A-7953-E8EB-1BC6A75CF2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C19938-75A0-8A5C-CEDB-EDE5E2F5D0BB}"/>
              </a:ext>
            </a:extLst>
          </p:cNvPr>
          <p:cNvSpPr>
            <a:spLocks noGrp="1"/>
          </p:cNvSpPr>
          <p:nvPr>
            <p:ph type="sldNum" sz="quarter" idx="5"/>
          </p:nvPr>
        </p:nvSpPr>
        <p:spPr/>
        <p:txBody>
          <a:bodyPr/>
          <a:lstStyle/>
          <a:p>
            <a:fld id="{B97A44F7-5F69-4F06-8F30-FB0E6EC0A151}" type="slidenum">
              <a:rPr lang="en-US" smtClean="0"/>
              <a:t>38</a:t>
            </a:fld>
            <a:endParaRPr lang="en-US"/>
          </a:p>
        </p:txBody>
      </p:sp>
    </p:spTree>
    <p:extLst>
      <p:ext uri="{BB962C8B-B14F-4D97-AF65-F5344CB8AC3E}">
        <p14:creationId xmlns:p14="http://schemas.microsoft.com/office/powerpoint/2010/main" val="111948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a:t>
            </a:fld>
            <a:endParaRPr lang="en-US"/>
          </a:p>
        </p:txBody>
      </p:sp>
    </p:spTree>
    <p:extLst>
      <p:ext uri="{BB962C8B-B14F-4D97-AF65-F5344CB8AC3E}">
        <p14:creationId xmlns:p14="http://schemas.microsoft.com/office/powerpoint/2010/main" val="186677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a:p>
        </p:txBody>
      </p:sp>
    </p:spTree>
    <p:extLst>
      <p:ext uri="{BB962C8B-B14F-4D97-AF65-F5344CB8AC3E}">
        <p14:creationId xmlns:p14="http://schemas.microsoft.com/office/powerpoint/2010/main" val="1400204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264735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7</a:t>
            </a:fld>
            <a:endParaRPr lang="en-US"/>
          </a:p>
        </p:txBody>
      </p:sp>
    </p:spTree>
    <p:extLst>
      <p:ext uri="{BB962C8B-B14F-4D97-AF65-F5344CB8AC3E}">
        <p14:creationId xmlns:p14="http://schemas.microsoft.com/office/powerpoint/2010/main" val="324289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8</a:t>
            </a:fld>
            <a:endParaRPr lang="en-US"/>
          </a:p>
        </p:txBody>
      </p:sp>
    </p:spTree>
    <p:extLst>
      <p:ext uri="{BB962C8B-B14F-4D97-AF65-F5344CB8AC3E}">
        <p14:creationId xmlns:p14="http://schemas.microsoft.com/office/powerpoint/2010/main" val="166470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9</a:t>
            </a:fld>
            <a:endParaRPr lang="en-US"/>
          </a:p>
        </p:txBody>
      </p:sp>
    </p:spTree>
    <p:extLst>
      <p:ext uri="{BB962C8B-B14F-4D97-AF65-F5344CB8AC3E}">
        <p14:creationId xmlns:p14="http://schemas.microsoft.com/office/powerpoint/2010/main" val="33811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72915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B2E09-2C9B-1EDB-7605-FFD6CDA52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3E576-6F0B-6540-74ED-5E1DCB049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47B0C-369F-8B63-60A9-D5EC871F74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023E2A-526C-86FA-4277-B04776B89D13}"/>
              </a:ext>
            </a:extLst>
          </p:cNvPr>
          <p:cNvSpPr>
            <a:spLocks noGrp="1"/>
          </p:cNvSpPr>
          <p:nvPr>
            <p:ph type="sldNum" sz="quarter" idx="5"/>
          </p:nvPr>
        </p:nvSpPr>
        <p:spPr/>
        <p:txBody>
          <a:bodyPr/>
          <a:lstStyle/>
          <a:p>
            <a:fld id="{B97A44F7-5F69-4F06-8F30-FB0E6EC0A151}" type="slidenum">
              <a:rPr lang="en-US" smtClean="0"/>
              <a:t>22</a:t>
            </a:fld>
            <a:endParaRPr lang="en-US"/>
          </a:p>
        </p:txBody>
      </p:sp>
    </p:spTree>
    <p:extLst>
      <p:ext uri="{BB962C8B-B14F-4D97-AF65-F5344CB8AC3E}">
        <p14:creationId xmlns:p14="http://schemas.microsoft.com/office/powerpoint/2010/main" val="3443140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20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9068" y="1289225"/>
            <a:ext cx="11853863" cy="962407"/>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20456" y="2382516"/>
            <a:ext cx="8831483" cy="35115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1125287"/>
          </a:xfrm>
        </p:spPr>
        <p:txBody>
          <a:bodyPr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638552"/>
            <a:ext cx="12191999" cy="1239312"/>
          </a:xfrm>
        </p:spPr>
        <p:txBody>
          <a:bodyPr rIns="91440">
            <a:normAutofit/>
          </a:bodyPr>
          <a:lstStyle>
            <a:lvl1pPr marL="0" indent="0" algn="ctr">
              <a:spcBef>
                <a:spcPts val="0"/>
              </a:spcBef>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97872"/>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b="1"/>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26312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66" r:id="rId7"/>
    <p:sldLayoutId id="2147483681" r:id="rId8"/>
    <p:sldLayoutId id="2147483675" r:id="rId9"/>
    <p:sldLayoutId id="2147483676" r:id="rId10"/>
    <p:sldLayoutId id="2147483690" r:id="rId11"/>
    <p:sldLayoutId id="2147483669" r:id="rId12"/>
    <p:sldLayoutId id="2147483689" r:id="rId13"/>
    <p:sldLayoutId id="2147483672" r:id="rId14"/>
    <p:sldLayoutId id="2147483678" r:id="rId1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B2FDFE25.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264_A94AA1A5.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56.svg"/></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microsoft.com/office/2018/10/relationships/comments" Target="../comments/modernComment_268_5CC1F29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microsoft.com/office/2018/10/relationships/comments" Target="../comments/modernComment_26B_2CCDBF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247_FD9328C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692CFA1-C353-2ACB-EBC9-A1005375F737}"/>
              </a:ext>
              <a:ext uri="{C183D7F6-B498-43B3-948B-1728B52AA6E4}">
                <adec:decorative xmlns:adec="http://schemas.microsoft.com/office/drawing/2017/decorative" val="1"/>
              </a:ext>
            </a:extLst>
          </p:cNvPr>
          <p:cNvSpPr>
            <a:spLocks noChangeAspect="1"/>
          </p:cNvSpPr>
          <p:nvPr/>
        </p:nvSpPr>
        <p:spPr>
          <a:xfrm>
            <a:off x="2001531" y="1637282"/>
            <a:ext cx="8188931" cy="4503912"/>
          </a:xfrm>
          <a:custGeom>
            <a:avLst/>
            <a:gdLst/>
            <a:ahLst/>
            <a:cxnLst/>
            <a:rect l="l" t="t" r="r" b="b"/>
            <a:pathLst>
              <a:path w="14796655" h="8138160">
                <a:moveTo>
                  <a:pt x="0" y="0"/>
                </a:moveTo>
                <a:lnTo>
                  <a:pt x="14796654" y="0"/>
                </a:lnTo>
                <a:lnTo>
                  <a:pt x="14796654" y="8138160"/>
                </a:lnTo>
                <a:lnTo>
                  <a:pt x="0" y="81381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w="152400" cap="sq">
            <a:solidFill>
              <a:srgbClr val="000000"/>
            </a:solidFill>
            <a:prstDash val="dash"/>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1928746" y="3562709"/>
            <a:ext cx="8334500" cy="1563118"/>
          </a:xfrm>
          <a:prstGeom prst="rect">
            <a:avLst/>
          </a:prstGeom>
        </p:spPr>
        <p:txBody>
          <a:bodyPr/>
          <a:lstStyle/>
          <a:p>
            <a:r>
              <a:rPr lang="en-US" sz="3200"/>
              <a:t>Developmentally-appropriate Practice:​ Joyful Learning &amp; Instruction Across P</a:t>
            </a:r>
            <a:r>
              <a:rPr lang="en-US" sz="3200" kern="100">
                <a:effectLst/>
                <a:latin typeface="+mn-lt"/>
                <a:ea typeface="Aptos" panose="020B0004020202020204" pitchFamily="34" charset="0"/>
                <a:cs typeface="Times New Roman" panose="02020603050405020304" pitchFamily="18" charset="0"/>
              </a:rPr>
              <a:t>–</a:t>
            </a:r>
            <a:r>
              <a:rPr lang="en-US" sz="3200"/>
              <a:t>3 Classrooms​</a:t>
            </a: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2167246" y="5125827"/>
            <a:ext cx="7857503" cy="525288"/>
          </a:xfrm>
        </p:spPr>
        <p:txBody>
          <a:bodyPr>
            <a:normAutofit/>
          </a:bodyPr>
          <a:lstStyle/>
          <a:p>
            <a:r>
              <a:rPr lang="de-DE" sz="2400"/>
              <a:t>Katherine Beauchat Ed.D. katherine.beauchat@mga.edu​</a:t>
            </a:r>
            <a:endParaRPr lang="en-US" sz="240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32BB9A-B8FE-9318-A413-591B584F0B3C}"/>
              </a:ext>
            </a:extLst>
          </p:cNvPr>
          <p:cNvSpPr>
            <a:spLocks noGrp="1"/>
          </p:cNvSpPr>
          <p:nvPr>
            <p:ph type="title"/>
          </p:nvPr>
        </p:nvSpPr>
        <p:spPr/>
        <p:txBody>
          <a:bodyPr/>
          <a:lstStyle/>
          <a:p>
            <a:r>
              <a:rPr lang="en-US" sz="4000"/>
              <a:t>Second Grade (1</a:t>
            </a:r>
            <a:r>
              <a:rPr lang="en-US" sz="4000" baseline="0"/>
              <a:t> of 2)</a:t>
            </a:r>
            <a:endParaRPr lang="en-US" sz="4000"/>
          </a:p>
        </p:txBody>
      </p:sp>
      <p:sp>
        <p:nvSpPr>
          <p:cNvPr id="3" name="Text Placeholder 2">
            <a:extLst>
              <a:ext uri="{FF2B5EF4-FFF2-40B4-BE49-F238E27FC236}">
                <a16:creationId xmlns:a16="http://schemas.microsoft.com/office/drawing/2014/main" id="{BB8FD9C3-5528-3298-07E5-BBD94B9B6F16}"/>
              </a:ext>
            </a:extLst>
          </p:cNvPr>
          <p:cNvSpPr>
            <a:spLocks noGrp="1"/>
          </p:cNvSpPr>
          <p:nvPr>
            <p:ph idx="1"/>
          </p:nvPr>
        </p:nvSpPr>
        <p:spPr>
          <a:xfrm>
            <a:off x="146292" y="1274089"/>
            <a:ext cx="8541427" cy="2514242"/>
          </a:xfrm>
        </p:spPr>
        <p:txBody>
          <a:bodyPr>
            <a:normAutofit fontScale="92500" lnSpcReduction="20000"/>
          </a:bodyPr>
          <a:lstStyle/>
          <a:p>
            <a:pPr marL="0" indent="0">
              <a:buNone/>
            </a:pPr>
            <a:r>
              <a:rPr lang="en-US">
                <a:solidFill>
                  <a:srgbClr val="000000"/>
                </a:solidFill>
                <a:latin typeface="+mn-lt"/>
                <a:ea typeface="Nunito 1 Bold"/>
                <a:cs typeface="Nunito 1 Bold"/>
                <a:sym typeface="Nunito 1 Bold"/>
              </a:rPr>
              <a:t>Second grade students continue with more sophisticated approaches to addition and subtraction and begin understanding the patterns leading to multiplication. Geometric learning extends a student's understanding of shapes and their parts.</a:t>
            </a:r>
          </a:p>
        </p:txBody>
      </p:sp>
      <p:sp>
        <p:nvSpPr>
          <p:cNvPr id="6" name="Content Placeholder 5">
            <a:extLst>
              <a:ext uri="{FF2B5EF4-FFF2-40B4-BE49-F238E27FC236}">
                <a16:creationId xmlns:a16="http://schemas.microsoft.com/office/drawing/2014/main" id="{D4DC3AA7-A274-DC5A-8333-41AD3578CBA3}"/>
              </a:ext>
            </a:extLst>
          </p:cNvPr>
          <p:cNvSpPr>
            <a:spLocks noGrp="1"/>
          </p:cNvSpPr>
          <p:nvPr>
            <p:ph idx="13"/>
          </p:nvPr>
        </p:nvSpPr>
        <p:spPr>
          <a:xfrm>
            <a:off x="146292" y="3788331"/>
            <a:ext cx="5836556" cy="2226974"/>
          </a:xfrm>
        </p:spPr>
        <p:txBody>
          <a:bodyPr/>
          <a:lstStyle/>
          <a:p>
            <a:pPr marL="0" indent="0">
              <a:buNone/>
            </a:pPr>
            <a:r>
              <a:rPr lang="en-US" sz="2600"/>
              <a:t>Second graders learn to read and write numbers to 1,000. They practice skip counting by 5s, 10s, and 100s as they notice patterns among numbers.</a:t>
            </a:r>
          </a:p>
        </p:txBody>
      </p:sp>
      <p:sp>
        <p:nvSpPr>
          <p:cNvPr id="8" name="Freeform 6" descr="A small toy car next to a document titled Race Cars.">
            <a:extLst>
              <a:ext uri="{FF2B5EF4-FFF2-40B4-BE49-F238E27FC236}">
                <a16:creationId xmlns:a16="http://schemas.microsoft.com/office/drawing/2014/main" id="{E9C8B93D-0835-5D5C-44A6-BA0051D62907}"/>
              </a:ext>
            </a:extLst>
          </p:cNvPr>
          <p:cNvSpPr>
            <a:spLocks noChangeAspect="1"/>
          </p:cNvSpPr>
          <p:nvPr/>
        </p:nvSpPr>
        <p:spPr>
          <a:xfrm>
            <a:off x="8018481" y="1694090"/>
            <a:ext cx="1920995" cy="2162455"/>
          </a:xfrm>
          <a:custGeom>
            <a:avLst/>
            <a:gdLst/>
            <a:ahLst/>
            <a:cxnLst/>
            <a:rect l="l" t="t" r="r" b="b"/>
            <a:pathLst>
              <a:path w="3581400" h="4031562">
                <a:moveTo>
                  <a:pt x="0" y="0"/>
                </a:moveTo>
                <a:lnTo>
                  <a:pt x="3581400" y="0"/>
                </a:lnTo>
                <a:lnTo>
                  <a:pt x="3581400" y="4031562"/>
                </a:lnTo>
                <a:lnTo>
                  <a:pt x="0" y="403156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9" descr="two graphing papers partially colored in.">
            <a:extLst>
              <a:ext uri="{FF2B5EF4-FFF2-40B4-BE49-F238E27FC236}">
                <a16:creationId xmlns:a16="http://schemas.microsoft.com/office/drawing/2014/main" id="{D429EF84-E9A8-8F36-C109-1A3E23551DB2}"/>
              </a:ext>
            </a:extLst>
          </p:cNvPr>
          <p:cNvSpPr>
            <a:spLocks noChangeAspect="1"/>
          </p:cNvSpPr>
          <p:nvPr/>
        </p:nvSpPr>
        <p:spPr>
          <a:xfrm>
            <a:off x="10004990" y="1699682"/>
            <a:ext cx="1859688" cy="2162455"/>
          </a:xfrm>
          <a:custGeom>
            <a:avLst/>
            <a:gdLst/>
            <a:ahLst/>
            <a:cxnLst/>
            <a:rect l="l" t="t" r="r" b="b"/>
            <a:pathLst>
              <a:path w="3467100" h="4031562">
                <a:moveTo>
                  <a:pt x="0" y="0"/>
                </a:moveTo>
                <a:lnTo>
                  <a:pt x="3467100" y="0"/>
                </a:lnTo>
                <a:lnTo>
                  <a:pt x="3467100" y="4031562"/>
                </a:lnTo>
                <a:lnTo>
                  <a:pt x="0" y="403156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5" descr="a child jumping on a number line on the floor.">
            <a:extLst>
              <a:ext uri="{FF2B5EF4-FFF2-40B4-BE49-F238E27FC236}">
                <a16:creationId xmlns:a16="http://schemas.microsoft.com/office/drawing/2014/main" id="{FB8780D9-F6C9-A109-1C6F-E0BF496CB503}"/>
              </a:ext>
            </a:extLst>
          </p:cNvPr>
          <p:cNvSpPr>
            <a:spLocks noChangeAspect="1"/>
          </p:cNvSpPr>
          <p:nvPr/>
        </p:nvSpPr>
        <p:spPr>
          <a:xfrm>
            <a:off x="5982848" y="3935944"/>
            <a:ext cx="1920995" cy="2162455"/>
          </a:xfrm>
          <a:custGeom>
            <a:avLst/>
            <a:gdLst/>
            <a:ahLst/>
            <a:cxnLst/>
            <a:rect l="l" t="t" r="r" b="b"/>
            <a:pathLst>
              <a:path w="3581400" h="4031562">
                <a:moveTo>
                  <a:pt x="0" y="0"/>
                </a:moveTo>
                <a:lnTo>
                  <a:pt x="3581400" y="0"/>
                </a:lnTo>
                <a:lnTo>
                  <a:pt x="3581400" y="4031562"/>
                </a:lnTo>
                <a:lnTo>
                  <a:pt x="0" y="403156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7" descr="Dice in two columns. One shows even dice numbers and the other show odd.">
            <a:extLst>
              <a:ext uri="{FF2B5EF4-FFF2-40B4-BE49-F238E27FC236}">
                <a16:creationId xmlns:a16="http://schemas.microsoft.com/office/drawing/2014/main" id="{833B009C-CDE7-5555-2602-CF70FC715CC4}"/>
              </a:ext>
            </a:extLst>
          </p:cNvPr>
          <p:cNvSpPr>
            <a:spLocks noChangeAspect="1"/>
          </p:cNvSpPr>
          <p:nvPr/>
        </p:nvSpPr>
        <p:spPr>
          <a:xfrm>
            <a:off x="8018482" y="3935944"/>
            <a:ext cx="1920995" cy="2162455"/>
          </a:xfrm>
          <a:custGeom>
            <a:avLst/>
            <a:gdLst/>
            <a:ahLst/>
            <a:cxnLst/>
            <a:rect l="l" t="t" r="r" b="b"/>
            <a:pathLst>
              <a:path w="3581400" h="4031562">
                <a:moveTo>
                  <a:pt x="0" y="0"/>
                </a:moveTo>
                <a:lnTo>
                  <a:pt x="3581400" y="0"/>
                </a:lnTo>
                <a:lnTo>
                  <a:pt x="3581400" y="4031562"/>
                </a:lnTo>
                <a:lnTo>
                  <a:pt x="0" y="403156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8" descr="A picture sectioned into four squares and all are showing various way to put a puzzle together with numbers. ">
            <a:extLst>
              <a:ext uri="{FF2B5EF4-FFF2-40B4-BE49-F238E27FC236}">
                <a16:creationId xmlns:a16="http://schemas.microsoft.com/office/drawing/2014/main" id="{7E049FDB-12A0-DF8C-6F7E-0DBFA7F041E5}"/>
              </a:ext>
            </a:extLst>
          </p:cNvPr>
          <p:cNvSpPr>
            <a:spLocks noChangeAspect="1"/>
          </p:cNvSpPr>
          <p:nvPr/>
        </p:nvSpPr>
        <p:spPr>
          <a:xfrm>
            <a:off x="10004991" y="3911215"/>
            <a:ext cx="1859688" cy="2162455"/>
          </a:xfrm>
          <a:custGeom>
            <a:avLst/>
            <a:gdLst/>
            <a:ahLst/>
            <a:cxnLst/>
            <a:rect l="l" t="t" r="r" b="b"/>
            <a:pathLst>
              <a:path w="3581400" h="4031562">
                <a:moveTo>
                  <a:pt x="0" y="0"/>
                </a:moveTo>
                <a:lnTo>
                  <a:pt x="3581400" y="0"/>
                </a:lnTo>
                <a:lnTo>
                  <a:pt x="3581400" y="4031562"/>
                </a:lnTo>
                <a:lnTo>
                  <a:pt x="0" y="403156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r>
              <a:rPr lang="en-US"/>
              <a:t>Rs.</a:t>
            </a:r>
          </a:p>
        </p:txBody>
      </p:sp>
      <p:sp>
        <p:nvSpPr>
          <p:cNvPr id="4" name="Slide Number Placeholder 3">
            <a:extLst>
              <a:ext uri="{FF2B5EF4-FFF2-40B4-BE49-F238E27FC236}">
                <a16:creationId xmlns:a16="http://schemas.microsoft.com/office/drawing/2014/main" id="{E68B3E9B-9E90-5175-1F02-FE2C075AE088}"/>
              </a:ext>
            </a:extLst>
          </p:cNvPr>
          <p:cNvSpPr>
            <a:spLocks noGrp="1"/>
          </p:cNvSpPr>
          <p:nvPr>
            <p:ph type="sldNum" sz="quarter" idx="12"/>
          </p:nvPr>
        </p:nvSpPr>
        <p:spPr/>
        <p:txBody>
          <a:bodyPr/>
          <a:lstStyle/>
          <a:p>
            <a:fld id="{A3D1C70C-36A2-44FC-A083-98959550CFF4}" type="slidenum">
              <a:rPr lang="en-US" smtClean="0"/>
              <a:pPr/>
              <a:t>10</a:t>
            </a:fld>
            <a:endParaRPr lang="en-US"/>
          </a:p>
        </p:txBody>
      </p:sp>
    </p:spTree>
    <p:extLst>
      <p:ext uri="{BB962C8B-B14F-4D97-AF65-F5344CB8AC3E}">
        <p14:creationId xmlns:p14="http://schemas.microsoft.com/office/powerpoint/2010/main" val="1966426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4D3A-7C9E-A6F6-C5A8-FD0FDACC1356}"/>
              </a:ext>
            </a:extLst>
          </p:cNvPr>
          <p:cNvSpPr>
            <a:spLocks noGrp="1"/>
          </p:cNvSpPr>
          <p:nvPr>
            <p:ph type="title"/>
          </p:nvPr>
        </p:nvSpPr>
        <p:spPr/>
        <p:txBody>
          <a:bodyPr/>
          <a:lstStyle/>
          <a:p>
            <a:r>
              <a:rPr lang="en-US" sz="3900"/>
              <a:t>Second Grade (2 of 2)</a:t>
            </a:r>
          </a:p>
        </p:txBody>
      </p:sp>
      <p:sp>
        <p:nvSpPr>
          <p:cNvPr id="3" name="Content Placeholder 2">
            <a:extLst>
              <a:ext uri="{FF2B5EF4-FFF2-40B4-BE49-F238E27FC236}">
                <a16:creationId xmlns:a16="http://schemas.microsoft.com/office/drawing/2014/main" id="{8C088105-4CF9-7175-C4F9-0E754904AAA5}"/>
              </a:ext>
            </a:extLst>
          </p:cNvPr>
          <p:cNvSpPr>
            <a:spLocks noGrp="1"/>
          </p:cNvSpPr>
          <p:nvPr>
            <p:ph idx="1"/>
          </p:nvPr>
        </p:nvSpPr>
        <p:spPr>
          <a:xfrm>
            <a:off x="146292" y="1118239"/>
            <a:ext cx="7143508" cy="3565040"/>
          </a:xfrm>
        </p:spPr>
        <p:txBody>
          <a:bodyPr/>
          <a:lstStyle/>
          <a:p>
            <a:pPr marL="0" indent="0">
              <a:buNone/>
            </a:pPr>
            <a:r>
              <a:rPr lang="en-US" sz="3000"/>
              <a:t>Second graders are polishing a wide range of basic writing skills, including writing legibly, using capitalization and punctuation correctly (most of the time!), and moving from invented spelling to more accurate spelling.</a:t>
            </a:r>
          </a:p>
        </p:txBody>
      </p:sp>
      <p:sp>
        <p:nvSpPr>
          <p:cNvPr id="4" name="Content Placeholder 3">
            <a:extLst>
              <a:ext uri="{FF2B5EF4-FFF2-40B4-BE49-F238E27FC236}">
                <a16:creationId xmlns:a16="http://schemas.microsoft.com/office/drawing/2014/main" id="{E4234C8C-9C8B-56B3-5CCD-9190909C73F5}"/>
              </a:ext>
            </a:extLst>
          </p:cNvPr>
          <p:cNvSpPr>
            <a:spLocks noGrp="1"/>
          </p:cNvSpPr>
          <p:nvPr>
            <p:ph idx="13"/>
          </p:nvPr>
        </p:nvSpPr>
        <p:spPr>
          <a:xfrm>
            <a:off x="146292" y="4683279"/>
            <a:ext cx="7829308" cy="2226974"/>
          </a:xfrm>
        </p:spPr>
        <p:txBody>
          <a:bodyPr/>
          <a:lstStyle/>
          <a:p>
            <a:pPr marL="0" indent="0">
              <a:buNone/>
            </a:pPr>
            <a:r>
              <a:rPr lang="en-US" sz="2400"/>
              <a:t>For most, handwriting becomes automatic, so they can concentrate more on the content of their writing rather than on the mechanics.</a:t>
            </a:r>
          </a:p>
        </p:txBody>
      </p:sp>
      <p:sp>
        <p:nvSpPr>
          <p:cNvPr id="6" name="Freeform 5" descr="A student's piece of writing titled, My Weekend.">
            <a:extLst>
              <a:ext uri="{FF2B5EF4-FFF2-40B4-BE49-F238E27FC236}">
                <a16:creationId xmlns:a16="http://schemas.microsoft.com/office/drawing/2014/main" id="{3EC00E4A-98ED-8868-8CDA-90C8BD124D7F}"/>
              </a:ext>
            </a:extLst>
          </p:cNvPr>
          <p:cNvSpPr>
            <a:spLocks noChangeAspect="1"/>
          </p:cNvSpPr>
          <p:nvPr/>
        </p:nvSpPr>
        <p:spPr>
          <a:xfrm>
            <a:off x="7261982" y="1126475"/>
            <a:ext cx="2042599" cy="2522062"/>
          </a:xfrm>
          <a:custGeom>
            <a:avLst/>
            <a:gdLst/>
            <a:ahLst/>
            <a:cxnLst/>
            <a:rect l="l" t="t" r="r" b="b"/>
            <a:pathLst>
              <a:path w="3906825" h="4823876">
                <a:moveTo>
                  <a:pt x="0" y="0"/>
                </a:moveTo>
                <a:lnTo>
                  <a:pt x="3906825" y="0"/>
                </a:lnTo>
                <a:lnTo>
                  <a:pt x="3906825" y="4823876"/>
                </a:lnTo>
                <a:lnTo>
                  <a:pt x="0" y="4823876"/>
                </a:lnTo>
                <a:lnTo>
                  <a:pt x="0" y="0"/>
                </a:lnTo>
                <a:close/>
              </a:path>
            </a:pathLst>
          </a:custGeom>
          <a:blipFill>
            <a:blip r:embed="rId2" cstate="screen">
              <a:extLst>
                <a:ext uri="{28A0092B-C50C-407E-A947-70E740481C1C}">
                  <a14:useLocalDpi xmlns:a14="http://schemas.microsoft.com/office/drawing/2010/main"/>
                </a:ext>
              </a:extLst>
            </a:blip>
            <a:stretch>
              <a:fillRect t="-701" b="-701"/>
            </a:stretch>
          </a:blipFill>
        </p:spPr>
        <p:txBody>
          <a:bodyPr/>
          <a:lstStyle/>
          <a:p>
            <a:endParaRPr lang="en-US"/>
          </a:p>
        </p:txBody>
      </p:sp>
      <p:sp>
        <p:nvSpPr>
          <p:cNvPr id="9" name="Freeform 8" descr="document is titled &quot;writing is Easy as Pie&quot;. There are three types of writing listed: Persuade, Inform and Entertain. ">
            <a:extLst>
              <a:ext uri="{FF2B5EF4-FFF2-40B4-BE49-F238E27FC236}">
                <a16:creationId xmlns:a16="http://schemas.microsoft.com/office/drawing/2014/main" id="{253417DA-C33D-BFA9-2486-96824E2A6F47}"/>
              </a:ext>
            </a:extLst>
          </p:cNvPr>
          <p:cNvSpPr>
            <a:spLocks noChangeAspect="1"/>
          </p:cNvSpPr>
          <p:nvPr/>
        </p:nvSpPr>
        <p:spPr>
          <a:xfrm>
            <a:off x="9276763" y="1209741"/>
            <a:ext cx="2429100" cy="2386443"/>
          </a:xfrm>
          <a:custGeom>
            <a:avLst/>
            <a:gdLst/>
            <a:ahLst/>
            <a:cxnLst/>
            <a:rect l="l" t="t" r="r" b="b"/>
            <a:pathLst>
              <a:path w="4646072" h="4564486">
                <a:moveTo>
                  <a:pt x="0" y="0"/>
                </a:moveTo>
                <a:lnTo>
                  <a:pt x="4646072" y="0"/>
                </a:lnTo>
                <a:lnTo>
                  <a:pt x="4646072" y="4564486"/>
                </a:lnTo>
                <a:lnTo>
                  <a:pt x="0" y="456448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7" descr="A child holding a notebook writing and a book on ants next to them.">
            <a:extLst>
              <a:ext uri="{FF2B5EF4-FFF2-40B4-BE49-F238E27FC236}">
                <a16:creationId xmlns:a16="http://schemas.microsoft.com/office/drawing/2014/main" id="{CEB80D84-6C5A-C0D9-7E4D-8FB8B925C711}"/>
              </a:ext>
            </a:extLst>
          </p:cNvPr>
          <p:cNvSpPr>
            <a:spLocks noChangeAspect="1"/>
          </p:cNvSpPr>
          <p:nvPr/>
        </p:nvSpPr>
        <p:spPr>
          <a:xfrm>
            <a:off x="7527465" y="3651869"/>
            <a:ext cx="2042599" cy="2522062"/>
          </a:xfrm>
          <a:custGeom>
            <a:avLst/>
            <a:gdLst/>
            <a:ahLst/>
            <a:cxnLst/>
            <a:rect l="l" t="t" r="r" b="b"/>
            <a:pathLst>
              <a:path w="3906825" h="4823876">
                <a:moveTo>
                  <a:pt x="0" y="0"/>
                </a:moveTo>
                <a:lnTo>
                  <a:pt x="3906825" y="0"/>
                </a:lnTo>
                <a:lnTo>
                  <a:pt x="3906825" y="4823876"/>
                </a:lnTo>
                <a:lnTo>
                  <a:pt x="0" y="482387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6" descr="A filled in worksheet of the parts of a butterfly.">
            <a:extLst>
              <a:ext uri="{FF2B5EF4-FFF2-40B4-BE49-F238E27FC236}">
                <a16:creationId xmlns:a16="http://schemas.microsoft.com/office/drawing/2014/main" id="{7D0383AB-536B-9395-222C-3D9B7CBC0605}"/>
              </a:ext>
            </a:extLst>
          </p:cNvPr>
          <p:cNvSpPr>
            <a:spLocks noChangeAspect="1"/>
          </p:cNvSpPr>
          <p:nvPr/>
        </p:nvSpPr>
        <p:spPr>
          <a:xfrm>
            <a:off x="9663264" y="3651869"/>
            <a:ext cx="2042599" cy="2522062"/>
          </a:xfrm>
          <a:custGeom>
            <a:avLst/>
            <a:gdLst/>
            <a:ahLst/>
            <a:cxnLst/>
            <a:rect l="l" t="t" r="r" b="b"/>
            <a:pathLst>
              <a:path w="3906825" h="4823876">
                <a:moveTo>
                  <a:pt x="0" y="0"/>
                </a:moveTo>
                <a:lnTo>
                  <a:pt x="3906824" y="0"/>
                </a:lnTo>
                <a:lnTo>
                  <a:pt x="3906824" y="4823876"/>
                </a:lnTo>
                <a:lnTo>
                  <a:pt x="0" y="4823876"/>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Slide Number Placeholder 4">
            <a:extLst>
              <a:ext uri="{FF2B5EF4-FFF2-40B4-BE49-F238E27FC236}">
                <a16:creationId xmlns:a16="http://schemas.microsoft.com/office/drawing/2014/main" id="{C5080C4E-3989-3822-D567-CF9D8BD56C4B}"/>
              </a:ext>
            </a:extLst>
          </p:cNvPr>
          <p:cNvSpPr>
            <a:spLocks noGrp="1"/>
          </p:cNvSpPr>
          <p:nvPr>
            <p:ph type="sldNum" sz="quarter" idx="12"/>
          </p:nvPr>
        </p:nvSpPr>
        <p:spPr/>
        <p:txBody>
          <a:bodyPr/>
          <a:lstStyle/>
          <a:p>
            <a:fld id="{A3D1C70C-36A2-44FC-A083-98959550CFF4}" type="slidenum">
              <a:rPr lang="en-US" smtClean="0"/>
              <a:t>11</a:t>
            </a:fld>
            <a:endParaRPr lang="en-US"/>
          </a:p>
        </p:txBody>
      </p:sp>
    </p:spTree>
    <p:extLst>
      <p:ext uri="{BB962C8B-B14F-4D97-AF65-F5344CB8AC3E}">
        <p14:creationId xmlns:p14="http://schemas.microsoft.com/office/powerpoint/2010/main" val="2556337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99567-6698-5182-D830-A26C8ACF6496}"/>
              </a:ext>
            </a:extLst>
          </p:cNvPr>
          <p:cNvSpPr>
            <a:spLocks noGrp="1"/>
          </p:cNvSpPr>
          <p:nvPr>
            <p:ph type="title"/>
          </p:nvPr>
        </p:nvSpPr>
        <p:spPr/>
        <p:txBody>
          <a:bodyPr/>
          <a:lstStyle/>
          <a:p>
            <a:r>
              <a:rPr lang="en-US" sz="4400"/>
              <a:t>Third Grade (1 of 2)</a:t>
            </a:r>
          </a:p>
        </p:txBody>
      </p:sp>
      <p:sp>
        <p:nvSpPr>
          <p:cNvPr id="3" name="Content Placeholder 2">
            <a:extLst>
              <a:ext uri="{FF2B5EF4-FFF2-40B4-BE49-F238E27FC236}">
                <a16:creationId xmlns:a16="http://schemas.microsoft.com/office/drawing/2014/main" id="{53989E2A-4DE7-26E5-71D1-5D565D854143}"/>
              </a:ext>
            </a:extLst>
          </p:cNvPr>
          <p:cNvSpPr>
            <a:spLocks noGrp="1"/>
          </p:cNvSpPr>
          <p:nvPr>
            <p:ph idx="1"/>
          </p:nvPr>
        </p:nvSpPr>
        <p:spPr>
          <a:xfrm>
            <a:off x="177812" y="1446793"/>
            <a:ext cx="7676908" cy="2226974"/>
          </a:xfrm>
        </p:spPr>
        <p:txBody>
          <a:bodyPr/>
          <a:lstStyle/>
          <a:p>
            <a:pPr marL="0" indent="0">
              <a:buNone/>
            </a:pPr>
            <a:r>
              <a:rPr lang="en-US"/>
              <a:t>During third grade, children are really flexing their “idea” muscles and learning to express those ideas in more sophisticated ways. Sentences are getting longer and more complex.</a:t>
            </a:r>
          </a:p>
        </p:txBody>
      </p:sp>
      <p:sp>
        <p:nvSpPr>
          <p:cNvPr id="4" name="Content Placeholder 3">
            <a:extLst>
              <a:ext uri="{FF2B5EF4-FFF2-40B4-BE49-F238E27FC236}">
                <a16:creationId xmlns:a16="http://schemas.microsoft.com/office/drawing/2014/main" id="{C234CC27-19A3-B553-D6AF-DFEEC1D0BADD}"/>
              </a:ext>
            </a:extLst>
          </p:cNvPr>
          <p:cNvSpPr>
            <a:spLocks noGrp="1"/>
          </p:cNvSpPr>
          <p:nvPr>
            <p:ph idx="13"/>
          </p:nvPr>
        </p:nvSpPr>
        <p:spPr>
          <a:xfrm>
            <a:off x="177812" y="4212785"/>
            <a:ext cx="6127508" cy="2226974"/>
          </a:xfrm>
        </p:spPr>
        <p:txBody>
          <a:bodyPr/>
          <a:lstStyle/>
          <a:p>
            <a:pPr marL="0" indent="0">
              <a:buNone/>
            </a:pPr>
            <a:r>
              <a:rPr lang="en-US" sz="2800"/>
              <a:t>Grammar improves; for example, you’ll see appropriate punctuation, contractions, and correct subject-verb agreement.</a:t>
            </a:r>
          </a:p>
        </p:txBody>
      </p:sp>
      <p:sp>
        <p:nvSpPr>
          <p:cNvPr id="8" name="Freeform 5" descr="A girl writes in a notebook in class.">
            <a:extLst>
              <a:ext uri="{FF2B5EF4-FFF2-40B4-BE49-F238E27FC236}">
                <a16:creationId xmlns:a16="http://schemas.microsoft.com/office/drawing/2014/main" id="{A757F943-03AB-C976-7259-177A45E58F20}"/>
              </a:ext>
            </a:extLst>
          </p:cNvPr>
          <p:cNvSpPr>
            <a:spLocks noChangeAspect="1"/>
          </p:cNvSpPr>
          <p:nvPr/>
        </p:nvSpPr>
        <p:spPr>
          <a:xfrm>
            <a:off x="7157852" y="1238469"/>
            <a:ext cx="3992748" cy="2435298"/>
          </a:xfrm>
          <a:custGeom>
            <a:avLst/>
            <a:gdLst/>
            <a:ahLst/>
            <a:cxnLst/>
            <a:rect l="l" t="t" r="r" b="b"/>
            <a:pathLst>
              <a:path w="7908899" h="4823876">
                <a:moveTo>
                  <a:pt x="0" y="0"/>
                </a:moveTo>
                <a:lnTo>
                  <a:pt x="7908899" y="0"/>
                </a:lnTo>
                <a:lnTo>
                  <a:pt x="7908899" y="4823876"/>
                </a:lnTo>
                <a:lnTo>
                  <a:pt x="0" y="482387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6" descr="Classroom chart on the writing process. Steps listed are: 1. Prewrite, 2. Drafting, 3. Revising, 4. Editing, and 5. Publishing.">
            <a:extLst>
              <a:ext uri="{FF2B5EF4-FFF2-40B4-BE49-F238E27FC236}">
                <a16:creationId xmlns:a16="http://schemas.microsoft.com/office/drawing/2014/main" id="{85EAA901-C205-0119-2D50-69DFEB983ADD}"/>
              </a:ext>
            </a:extLst>
          </p:cNvPr>
          <p:cNvSpPr>
            <a:spLocks noChangeAspect="1"/>
          </p:cNvSpPr>
          <p:nvPr/>
        </p:nvSpPr>
        <p:spPr>
          <a:xfrm>
            <a:off x="7099300" y="3751325"/>
            <a:ext cx="1972331" cy="2435298"/>
          </a:xfrm>
          <a:custGeom>
            <a:avLst/>
            <a:gdLst/>
            <a:ahLst/>
            <a:cxnLst/>
            <a:rect l="l" t="t" r="r" b="b"/>
            <a:pathLst>
              <a:path w="3906825" h="4823876">
                <a:moveTo>
                  <a:pt x="0" y="0"/>
                </a:moveTo>
                <a:lnTo>
                  <a:pt x="3906825" y="0"/>
                </a:lnTo>
                <a:lnTo>
                  <a:pt x="3906825" y="4823876"/>
                </a:lnTo>
                <a:lnTo>
                  <a:pt x="0" y="482387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7" descr="classroom chart for opinion writing steps. OREO: O is opinion, R is reason, E is example, and O is opinion.">
            <a:extLst>
              <a:ext uri="{FF2B5EF4-FFF2-40B4-BE49-F238E27FC236}">
                <a16:creationId xmlns:a16="http://schemas.microsoft.com/office/drawing/2014/main" id="{41B00401-3009-B3E5-53B0-B85401A577BD}"/>
              </a:ext>
            </a:extLst>
          </p:cNvPr>
          <p:cNvSpPr>
            <a:spLocks noChangeAspect="1"/>
          </p:cNvSpPr>
          <p:nvPr/>
        </p:nvSpPr>
        <p:spPr>
          <a:xfrm>
            <a:off x="9178269" y="3751325"/>
            <a:ext cx="1972331" cy="2435298"/>
          </a:xfrm>
          <a:custGeom>
            <a:avLst/>
            <a:gdLst/>
            <a:ahLst/>
            <a:cxnLst/>
            <a:rect l="l" t="t" r="r" b="b"/>
            <a:pathLst>
              <a:path w="3906825" h="4823876">
                <a:moveTo>
                  <a:pt x="0" y="0"/>
                </a:moveTo>
                <a:lnTo>
                  <a:pt x="3906824" y="0"/>
                </a:lnTo>
                <a:lnTo>
                  <a:pt x="3906824" y="4823876"/>
                </a:lnTo>
                <a:lnTo>
                  <a:pt x="0" y="482387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Slide Number Placeholder 4">
            <a:extLst>
              <a:ext uri="{FF2B5EF4-FFF2-40B4-BE49-F238E27FC236}">
                <a16:creationId xmlns:a16="http://schemas.microsoft.com/office/drawing/2014/main" id="{2C461704-31EB-7D52-14DF-0E76F54782AD}"/>
              </a:ext>
            </a:extLst>
          </p:cNvPr>
          <p:cNvSpPr>
            <a:spLocks noGrp="1"/>
          </p:cNvSpPr>
          <p:nvPr>
            <p:ph type="sldNum" sz="quarter" idx="12"/>
          </p:nvPr>
        </p:nvSpPr>
        <p:spPr/>
        <p:txBody>
          <a:bodyPr/>
          <a:lstStyle/>
          <a:p>
            <a:fld id="{A3D1C70C-36A2-44FC-A083-98959550CFF4}" type="slidenum">
              <a:rPr lang="en-US" smtClean="0"/>
              <a:t>12</a:t>
            </a:fld>
            <a:endParaRPr lang="en-US"/>
          </a:p>
        </p:txBody>
      </p:sp>
    </p:spTree>
    <p:extLst>
      <p:ext uri="{BB962C8B-B14F-4D97-AF65-F5344CB8AC3E}">
        <p14:creationId xmlns:p14="http://schemas.microsoft.com/office/powerpoint/2010/main" val="146761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C11F77-8169-0B11-7350-7FF49422B3DA}"/>
              </a:ext>
            </a:extLst>
          </p:cNvPr>
          <p:cNvSpPr>
            <a:spLocks noGrp="1"/>
          </p:cNvSpPr>
          <p:nvPr>
            <p:ph type="title"/>
          </p:nvPr>
        </p:nvSpPr>
        <p:spPr/>
        <p:txBody>
          <a:bodyPr/>
          <a:lstStyle/>
          <a:p>
            <a:r>
              <a:rPr lang="en-US"/>
              <a:t>Third Grade (2 of 2)</a:t>
            </a:r>
          </a:p>
        </p:txBody>
      </p:sp>
      <p:sp>
        <p:nvSpPr>
          <p:cNvPr id="7" name="Text Placeholder 6">
            <a:extLst>
              <a:ext uri="{FF2B5EF4-FFF2-40B4-BE49-F238E27FC236}">
                <a16:creationId xmlns:a16="http://schemas.microsoft.com/office/drawing/2014/main" id="{8FF67301-A090-3537-D37E-FDF5B07F6264}"/>
              </a:ext>
            </a:extLst>
          </p:cNvPr>
          <p:cNvSpPr>
            <a:spLocks noGrp="1"/>
          </p:cNvSpPr>
          <p:nvPr>
            <p:ph type="body" sz="quarter" idx="11"/>
          </p:nvPr>
        </p:nvSpPr>
        <p:spPr>
          <a:xfrm>
            <a:off x="0" y="1126475"/>
            <a:ext cx="7442200" cy="6028427"/>
          </a:xfrm>
        </p:spPr>
        <p:txBody>
          <a:bodyPr>
            <a:normAutofit/>
          </a:bodyPr>
          <a:lstStyle/>
          <a:p>
            <a:pPr marL="0" lvl="0" indent="0" algn="ctr">
              <a:lnSpc>
                <a:spcPts val="5322"/>
              </a:lnSpc>
              <a:spcBef>
                <a:spcPct val="0"/>
              </a:spcBef>
              <a:buNone/>
            </a:pPr>
            <a:r>
              <a:rPr lang="en-US" sz="2800">
                <a:solidFill>
                  <a:srgbClr val="000000"/>
                </a:solidFill>
                <a:latin typeface="+mn-lt"/>
                <a:ea typeface="Nunito 1 Bold"/>
                <a:cs typeface="Nunito 1 Bold"/>
                <a:sym typeface="Nunito 1 Bold"/>
              </a:rPr>
              <a:t>Third grade is a big year for learning math!</a:t>
            </a:r>
          </a:p>
          <a:p>
            <a:pPr marL="0" lvl="0" indent="0" algn="ctr">
              <a:lnSpc>
                <a:spcPts val="5322"/>
              </a:lnSpc>
              <a:spcBef>
                <a:spcPct val="0"/>
              </a:spcBef>
              <a:buNone/>
            </a:pPr>
            <a:r>
              <a:rPr lang="en-US" sz="2800">
                <a:solidFill>
                  <a:srgbClr val="000000"/>
                </a:solidFill>
                <a:latin typeface="+mn-lt"/>
                <a:ea typeface="Nunito 1 Bold"/>
                <a:cs typeface="Nunito 1 Bold"/>
                <a:sym typeface="Nunito 1 Bold"/>
              </a:rPr>
              <a:t>Building on previous math skills and strategies, students learn about multiplication and division, dive into fractions, and even start calculating areas and perimeters.</a:t>
            </a:r>
          </a:p>
        </p:txBody>
      </p:sp>
      <p:sp>
        <p:nvSpPr>
          <p:cNvPr id="8" name="Freeform 8" descr="A third-grade math worksheet featuring colorful pizza pies divided into sections and a number line.">
            <a:extLst>
              <a:ext uri="{FF2B5EF4-FFF2-40B4-BE49-F238E27FC236}">
                <a16:creationId xmlns:a16="http://schemas.microsoft.com/office/drawing/2014/main" id="{98403ABA-A6B9-2C91-E97A-6761354418E8}"/>
              </a:ext>
            </a:extLst>
          </p:cNvPr>
          <p:cNvSpPr>
            <a:spLocks noChangeAspect="1"/>
          </p:cNvSpPr>
          <p:nvPr/>
        </p:nvSpPr>
        <p:spPr>
          <a:xfrm>
            <a:off x="6674273" y="1196246"/>
            <a:ext cx="4756646" cy="2454361"/>
          </a:xfrm>
          <a:custGeom>
            <a:avLst/>
            <a:gdLst/>
            <a:ahLst/>
            <a:cxnLst/>
            <a:rect l="l" t="t" r="r" b="b"/>
            <a:pathLst>
              <a:path w="8367994" h="4317766">
                <a:moveTo>
                  <a:pt x="0" y="0"/>
                </a:moveTo>
                <a:lnTo>
                  <a:pt x="8367994" y="0"/>
                </a:lnTo>
                <a:lnTo>
                  <a:pt x="8367994" y="4317766"/>
                </a:lnTo>
                <a:lnTo>
                  <a:pt x="0" y="431776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descr="A worksheet which turns the letters of the word CUBES into an acrostic problem solving strategy. &quot;Circle the numbers, underline the question, box the key words, eliminate the extra information, solve and check your work.&quot;">
            <a:extLst>
              <a:ext uri="{FF2B5EF4-FFF2-40B4-BE49-F238E27FC236}">
                <a16:creationId xmlns:a16="http://schemas.microsoft.com/office/drawing/2014/main" id="{FF4C93FC-3D25-1BBB-384B-8C6B4D8BC0B4}"/>
              </a:ext>
            </a:extLst>
          </p:cNvPr>
          <p:cNvSpPr>
            <a:spLocks noChangeAspect="1"/>
          </p:cNvSpPr>
          <p:nvPr/>
        </p:nvSpPr>
        <p:spPr>
          <a:xfrm>
            <a:off x="6674273" y="3719017"/>
            <a:ext cx="2364710" cy="2468409"/>
          </a:xfrm>
          <a:custGeom>
            <a:avLst/>
            <a:gdLst/>
            <a:ahLst/>
            <a:cxnLst/>
            <a:rect l="l" t="t" r="r" b="b"/>
            <a:pathLst>
              <a:path w="4136372" h="4317766">
                <a:moveTo>
                  <a:pt x="0" y="0"/>
                </a:moveTo>
                <a:lnTo>
                  <a:pt x="4136372" y="0"/>
                </a:lnTo>
                <a:lnTo>
                  <a:pt x="4136372" y="4317766"/>
                </a:lnTo>
                <a:lnTo>
                  <a:pt x="0" y="431776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descr="a landscape of grass, trees, and the sky with a flying bird made by a student out of paper squares.">
            <a:extLst>
              <a:ext uri="{FF2B5EF4-FFF2-40B4-BE49-F238E27FC236}">
                <a16:creationId xmlns:a16="http://schemas.microsoft.com/office/drawing/2014/main" id="{ECCB4F91-C1C5-41D9-159D-8AC5E8FC25B1}"/>
              </a:ext>
            </a:extLst>
          </p:cNvPr>
          <p:cNvSpPr>
            <a:spLocks noChangeAspect="1"/>
          </p:cNvSpPr>
          <p:nvPr/>
        </p:nvSpPr>
        <p:spPr>
          <a:xfrm>
            <a:off x="9066209" y="3707691"/>
            <a:ext cx="2364710" cy="2468409"/>
          </a:xfrm>
          <a:custGeom>
            <a:avLst/>
            <a:gdLst/>
            <a:ahLst/>
            <a:cxnLst/>
            <a:rect l="l" t="t" r="r" b="b"/>
            <a:pathLst>
              <a:path w="4136372" h="4317766">
                <a:moveTo>
                  <a:pt x="0" y="0"/>
                </a:moveTo>
                <a:lnTo>
                  <a:pt x="4136372" y="0"/>
                </a:lnTo>
                <a:lnTo>
                  <a:pt x="4136372" y="4317766"/>
                </a:lnTo>
                <a:lnTo>
                  <a:pt x="0" y="431776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Slide Number Placeholder 4">
            <a:extLst>
              <a:ext uri="{FF2B5EF4-FFF2-40B4-BE49-F238E27FC236}">
                <a16:creationId xmlns:a16="http://schemas.microsoft.com/office/drawing/2014/main" id="{FD3F8F78-56B0-796A-B580-23E94F6EB693}"/>
              </a:ext>
            </a:extLst>
          </p:cNvPr>
          <p:cNvSpPr>
            <a:spLocks noGrp="1"/>
          </p:cNvSpPr>
          <p:nvPr>
            <p:ph type="sldNum" sz="quarter" idx="10"/>
          </p:nvPr>
        </p:nvSpPr>
        <p:spPr/>
        <p:txBody>
          <a:bodyPr/>
          <a:lstStyle/>
          <a:p>
            <a:fld id="{A3D1C70C-36A2-44FC-A083-98959550CFF4}" type="slidenum">
              <a:rPr lang="en-US" smtClean="0"/>
              <a:t>13</a:t>
            </a:fld>
            <a:endParaRPr lang="en-US"/>
          </a:p>
        </p:txBody>
      </p:sp>
    </p:spTree>
    <p:extLst>
      <p:ext uri="{BB962C8B-B14F-4D97-AF65-F5344CB8AC3E}">
        <p14:creationId xmlns:p14="http://schemas.microsoft.com/office/powerpoint/2010/main" val="3659400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AA2FC3-594D-A852-90BC-F668467845CC}"/>
              </a:ext>
            </a:extLst>
          </p:cNvPr>
          <p:cNvSpPr>
            <a:spLocks noGrp="1"/>
          </p:cNvSpPr>
          <p:nvPr>
            <p:ph type="title"/>
          </p:nvPr>
        </p:nvSpPr>
        <p:spPr/>
        <p:txBody>
          <a:bodyPr/>
          <a:lstStyle/>
          <a:p>
            <a:r>
              <a:rPr lang="en-US" sz="4000"/>
              <a:t>Developmentally Appropriate Practices</a:t>
            </a:r>
          </a:p>
        </p:txBody>
      </p:sp>
      <p:sp>
        <p:nvSpPr>
          <p:cNvPr id="6" name="Content Placeholder 5">
            <a:extLst>
              <a:ext uri="{FF2B5EF4-FFF2-40B4-BE49-F238E27FC236}">
                <a16:creationId xmlns:a16="http://schemas.microsoft.com/office/drawing/2014/main" id="{FC4F342E-600D-73A0-3F06-EA87F78313EC}"/>
              </a:ext>
            </a:extLst>
          </p:cNvPr>
          <p:cNvSpPr>
            <a:spLocks noGrp="1"/>
          </p:cNvSpPr>
          <p:nvPr>
            <p:ph idx="1"/>
          </p:nvPr>
        </p:nvSpPr>
        <p:spPr>
          <a:xfrm>
            <a:off x="754114" y="1319232"/>
            <a:ext cx="4133608" cy="1692120"/>
          </a:xfrm>
        </p:spPr>
        <p:txBody>
          <a:bodyPr/>
          <a:lstStyle/>
          <a:p>
            <a:pPr marL="0" indent="0" algn="ctr">
              <a:buNone/>
            </a:pPr>
            <a:r>
              <a:rPr lang="en-US">
                <a:latin typeface="+mn-lt"/>
              </a:rPr>
              <a:t>What do these practices have in common?</a:t>
            </a:r>
          </a:p>
        </p:txBody>
      </p:sp>
      <p:sp>
        <p:nvSpPr>
          <p:cNvPr id="7" name="Content Placeholder 6">
            <a:extLst>
              <a:ext uri="{FF2B5EF4-FFF2-40B4-BE49-F238E27FC236}">
                <a16:creationId xmlns:a16="http://schemas.microsoft.com/office/drawing/2014/main" id="{83C386B4-5225-F163-0902-BA37AA48C4C1}"/>
              </a:ext>
            </a:extLst>
          </p:cNvPr>
          <p:cNvSpPr>
            <a:spLocks noGrp="1"/>
          </p:cNvSpPr>
          <p:nvPr>
            <p:ph idx="13"/>
          </p:nvPr>
        </p:nvSpPr>
        <p:spPr>
          <a:xfrm>
            <a:off x="244336" y="3011352"/>
            <a:ext cx="5153164" cy="3071947"/>
          </a:xfrm>
        </p:spPr>
        <p:txBody>
          <a:bodyPr/>
          <a:lstStyle/>
          <a:p>
            <a:pPr marL="0" lvl="0" indent="0" algn="ctr">
              <a:lnSpc>
                <a:spcPts val="6017"/>
              </a:lnSpc>
              <a:spcBef>
                <a:spcPct val="0"/>
              </a:spcBef>
              <a:buNone/>
            </a:pPr>
            <a:r>
              <a:rPr lang="en-US" sz="3200" u="none" strike="noStrike">
                <a:solidFill>
                  <a:srgbClr val="000000"/>
                </a:solidFill>
                <a:latin typeface="+mn-lt"/>
                <a:ea typeface="Nunito 2 Bold"/>
                <a:cs typeface="Nunito 2 Bold"/>
                <a:sym typeface="Nunito 2 Bold"/>
              </a:rPr>
              <a:t>They are all examples of Developmentally-Appropriate Practices (DAP) across P–3!</a:t>
            </a:r>
            <a:endParaRPr lang="en-US">
              <a:latin typeface="+mn-lt"/>
            </a:endParaRPr>
          </a:p>
        </p:txBody>
      </p:sp>
      <p:sp>
        <p:nvSpPr>
          <p:cNvPr id="4" name="Slide Number Placeholder 3">
            <a:extLst>
              <a:ext uri="{FF2B5EF4-FFF2-40B4-BE49-F238E27FC236}">
                <a16:creationId xmlns:a16="http://schemas.microsoft.com/office/drawing/2014/main" id="{7E40909C-7013-F4A1-0C9A-EC26018F070A}"/>
              </a:ext>
            </a:extLst>
          </p:cNvPr>
          <p:cNvSpPr>
            <a:spLocks noGrp="1"/>
          </p:cNvSpPr>
          <p:nvPr>
            <p:ph type="sldNum" sz="quarter" idx="12"/>
          </p:nvPr>
        </p:nvSpPr>
        <p:spPr/>
        <p:txBody>
          <a:bodyPr/>
          <a:lstStyle/>
          <a:p>
            <a:fld id="{A3D1C70C-36A2-44FC-A083-98959550CFF4}" type="slidenum">
              <a:rPr lang="en-US" smtClean="0"/>
              <a:pPr/>
              <a:t>14</a:t>
            </a:fld>
            <a:endParaRPr lang="en-US"/>
          </a:p>
        </p:txBody>
      </p:sp>
      <p:sp>
        <p:nvSpPr>
          <p:cNvPr id="8" name="Freeform 5">
            <a:extLst>
              <a:ext uri="{FF2B5EF4-FFF2-40B4-BE49-F238E27FC236}">
                <a16:creationId xmlns:a16="http://schemas.microsoft.com/office/drawing/2014/main" id="{86601D9E-2E65-0ADE-1E3F-2FF2E6C9FACB}"/>
              </a:ext>
              <a:ext uri="{C183D7F6-B498-43B3-948B-1728B52AA6E4}">
                <adec:decorative xmlns:adec="http://schemas.microsoft.com/office/drawing/2017/decorative" val="1"/>
              </a:ext>
            </a:extLst>
          </p:cNvPr>
          <p:cNvSpPr>
            <a:spLocks noChangeAspect="1"/>
          </p:cNvSpPr>
          <p:nvPr/>
        </p:nvSpPr>
        <p:spPr>
          <a:xfrm>
            <a:off x="6357716" y="1126476"/>
            <a:ext cx="4406066" cy="4956824"/>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3759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86F1-0F34-E544-EA71-CAFA03FE3C61}"/>
              </a:ext>
            </a:extLst>
          </p:cNvPr>
          <p:cNvSpPr>
            <a:spLocks noGrp="1"/>
          </p:cNvSpPr>
          <p:nvPr>
            <p:ph type="title"/>
          </p:nvPr>
        </p:nvSpPr>
        <p:spPr/>
        <p:txBody>
          <a:bodyPr/>
          <a:lstStyle/>
          <a:p>
            <a:r>
              <a:rPr lang="en-US"/>
              <a:t>What is DAP? (1 of 5)</a:t>
            </a:r>
          </a:p>
        </p:txBody>
      </p:sp>
      <p:sp>
        <p:nvSpPr>
          <p:cNvPr id="4" name="Content Placeholder 3">
            <a:extLst>
              <a:ext uri="{FF2B5EF4-FFF2-40B4-BE49-F238E27FC236}">
                <a16:creationId xmlns:a16="http://schemas.microsoft.com/office/drawing/2014/main" id="{D906E438-6AC5-3E7A-4787-ABCD951EA2A5}"/>
              </a:ext>
            </a:extLst>
          </p:cNvPr>
          <p:cNvSpPr>
            <a:spLocks noGrp="1"/>
          </p:cNvSpPr>
          <p:nvPr>
            <p:ph idx="13"/>
          </p:nvPr>
        </p:nvSpPr>
        <p:spPr>
          <a:xfrm>
            <a:off x="142736" y="1404076"/>
            <a:ext cx="7159764" cy="4049847"/>
          </a:xfrm>
        </p:spPr>
        <p:txBody>
          <a:bodyPr/>
          <a:lstStyle/>
          <a:p>
            <a:pPr marL="0" indent="0">
              <a:buNone/>
            </a:pPr>
            <a:r>
              <a:rPr lang="en-US" sz="2400"/>
              <a:t>Developmentally Appropriate Practice (DAP) is an educational framework that promotes each child’s optimal development and learning through a strengths-based, play-based approach.</a:t>
            </a:r>
          </a:p>
          <a:p>
            <a:pPr marL="0" indent="0">
              <a:buNone/>
            </a:pPr>
            <a:r>
              <a:rPr lang="en-US" sz="2400"/>
              <a:t>It involves recognizing and building upon the unique assets of each child, considering their individuality, family background, and community culture.</a:t>
            </a:r>
          </a:p>
        </p:txBody>
      </p:sp>
      <p:sp>
        <p:nvSpPr>
          <p:cNvPr id="5" name="Slide Number Placeholder 4">
            <a:extLst>
              <a:ext uri="{FF2B5EF4-FFF2-40B4-BE49-F238E27FC236}">
                <a16:creationId xmlns:a16="http://schemas.microsoft.com/office/drawing/2014/main" id="{A2004D0E-9335-DB3E-FBE0-FA385C98622C}"/>
              </a:ext>
            </a:extLst>
          </p:cNvPr>
          <p:cNvSpPr>
            <a:spLocks noGrp="1"/>
          </p:cNvSpPr>
          <p:nvPr>
            <p:ph type="sldNum" sz="quarter" idx="12"/>
          </p:nvPr>
        </p:nvSpPr>
        <p:spPr/>
        <p:txBody>
          <a:bodyPr/>
          <a:lstStyle/>
          <a:p>
            <a:fld id="{A3D1C70C-36A2-44FC-A083-98959550CFF4}" type="slidenum">
              <a:rPr lang="en-US" smtClean="0"/>
              <a:t>15</a:t>
            </a:fld>
            <a:endParaRPr lang="en-US"/>
          </a:p>
        </p:txBody>
      </p:sp>
      <p:sp>
        <p:nvSpPr>
          <p:cNvPr id="6" name="Freeform 5">
            <a:extLst>
              <a:ext uri="{FF2B5EF4-FFF2-40B4-BE49-F238E27FC236}">
                <a16:creationId xmlns:a16="http://schemas.microsoft.com/office/drawing/2014/main" id="{D2394D38-252B-802E-8CBC-30F0B9C5742E}"/>
              </a:ext>
              <a:ext uri="{C183D7F6-B498-43B3-948B-1728B52AA6E4}">
                <adec:decorative xmlns:adec="http://schemas.microsoft.com/office/drawing/2017/decorative" val="1"/>
              </a:ext>
            </a:extLst>
          </p:cNvPr>
          <p:cNvSpPr>
            <a:spLocks noChangeAspect="1"/>
          </p:cNvSpPr>
          <p:nvPr/>
        </p:nvSpPr>
        <p:spPr>
          <a:xfrm>
            <a:off x="6718319" y="1111488"/>
            <a:ext cx="4457682" cy="5014888"/>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01197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86F1-0F34-E544-EA71-CAFA03FE3C61}"/>
              </a:ext>
            </a:extLst>
          </p:cNvPr>
          <p:cNvSpPr>
            <a:spLocks noGrp="1"/>
          </p:cNvSpPr>
          <p:nvPr>
            <p:ph type="title"/>
          </p:nvPr>
        </p:nvSpPr>
        <p:spPr/>
        <p:txBody>
          <a:bodyPr/>
          <a:lstStyle/>
          <a:p>
            <a:r>
              <a:rPr lang="en-US"/>
              <a:t>What is DAP? (2 of 5)</a:t>
            </a:r>
          </a:p>
        </p:txBody>
      </p:sp>
      <p:sp>
        <p:nvSpPr>
          <p:cNvPr id="4" name="Content Placeholder 3">
            <a:extLst>
              <a:ext uri="{FF2B5EF4-FFF2-40B4-BE49-F238E27FC236}">
                <a16:creationId xmlns:a16="http://schemas.microsoft.com/office/drawing/2014/main" id="{D906E438-6AC5-3E7A-4787-ABCD951EA2A5}"/>
              </a:ext>
            </a:extLst>
          </p:cNvPr>
          <p:cNvSpPr>
            <a:spLocks noGrp="1"/>
          </p:cNvSpPr>
          <p:nvPr>
            <p:ph idx="13"/>
          </p:nvPr>
        </p:nvSpPr>
        <p:spPr>
          <a:xfrm>
            <a:off x="142736" y="1404076"/>
            <a:ext cx="7159764" cy="4049847"/>
          </a:xfrm>
        </p:spPr>
        <p:txBody>
          <a:bodyPr/>
          <a:lstStyle/>
          <a:p>
            <a:pPr marL="0" indent="0">
              <a:buNone/>
            </a:pPr>
            <a:r>
              <a:rPr lang="en-US" sz="2800"/>
              <a:t>Each and every child, birth through age 8, has the right to equitable learning opportunities—in centers, family childcare homes, or schools—that fully support their optimal development and learning across all domains and content areas.</a:t>
            </a:r>
          </a:p>
        </p:txBody>
      </p:sp>
      <p:sp>
        <p:nvSpPr>
          <p:cNvPr id="5" name="Slide Number Placeholder 4">
            <a:extLst>
              <a:ext uri="{FF2B5EF4-FFF2-40B4-BE49-F238E27FC236}">
                <a16:creationId xmlns:a16="http://schemas.microsoft.com/office/drawing/2014/main" id="{A2004D0E-9335-DB3E-FBE0-FA385C98622C}"/>
              </a:ext>
            </a:extLst>
          </p:cNvPr>
          <p:cNvSpPr>
            <a:spLocks noGrp="1"/>
          </p:cNvSpPr>
          <p:nvPr>
            <p:ph type="sldNum" sz="quarter" idx="12"/>
          </p:nvPr>
        </p:nvSpPr>
        <p:spPr/>
        <p:txBody>
          <a:bodyPr/>
          <a:lstStyle/>
          <a:p>
            <a:fld id="{A3D1C70C-36A2-44FC-A083-98959550CFF4}" type="slidenum">
              <a:rPr lang="en-US" smtClean="0"/>
              <a:t>16</a:t>
            </a:fld>
            <a:endParaRPr lang="en-US"/>
          </a:p>
        </p:txBody>
      </p:sp>
      <p:grpSp>
        <p:nvGrpSpPr>
          <p:cNvPr id="3" name="Group 5">
            <a:extLst>
              <a:ext uri="{FF2B5EF4-FFF2-40B4-BE49-F238E27FC236}">
                <a16:creationId xmlns:a16="http://schemas.microsoft.com/office/drawing/2014/main" id="{2AF1D295-CA29-0C7B-8394-ED0A6EA3EF12}"/>
              </a:ext>
              <a:ext uri="{C183D7F6-B498-43B3-948B-1728B52AA6E4}">
                <adec:decorative xmlns:adec="http://schemas.microsoft.com/office/drawing/2017/decorative" val="1"/>
              </a:ext>
            </a:extLst>
          </p:cNvPr>
          <p:cNvGrpSpPr>
            <a:grpSpLocks noChangeAspect="1"/>
          </p:cNvGrpSpPr>
          <p:nvPr/>
        </p:nvGrpSpPr>
        <p:grpSpPr>
          <a:xfrm>
            <a:off x="6612855" y="1126475"/>
            <a:ext cx="4740945" cy="4740925"/>
            <a:chOff x="0" y="0"/>
            <a:chExt cx="6350000" cy="6349975"/>
          </a:xfrm>
        </p:grpSpPr>
        <p:sp>
          <p:nvSpPr>
            <p:cNvPr id="7" name="Freeform 6">
              <a:extLst>
                <a:ext uri="{FF2B5EF4-FFF2-40B4-BE49-F238E27FC236}">
                  <a16:creationId xmlns:a16="http://schemas.microsoft.com/office/drawing/2014/main" id="{8222FD92-365F-220A-85BF-CD5822DCA17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spTree>
    <p:extLst>
      <p:ext uri="{BB962C8B-B14F-4D97-AF65-F5344CB8AC3E}">
        <p14:creationId xmlns:p14="http://schemas.microsoft.com/office/powerpoint/2010/main" val="911833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86F1-0F34-E544-EA71-CAFA03FE3C61}"/>
              </a:ext>
            </a:extLst>
          </p:cNvPr>
          <p:cNvSpPr>
            <a:spLocks noGrp="1"/>
          </p:cNvSpPr>
          <p:nvPr>
            <p:ph type="title"/>
          </p:nvPr>
        </p:nvSpPr>
        <p:spPr/>
        <p:txBody>
          <a:bodyPr/>
          <a:lstStyle/>
          <a:p>
            <a:r>
              <a:rPr lang="en-US"/>
              <a:t>What is DAP? (3 of 5)</a:t>
            </a:r>
          </a:p>
        </p:txBody>
      </p:sp>
      <p:sp>
        <p:nvSpPr>
          <p:cNvPr id="4" name="Content Placeholder 3">
            <a:extLst>
              <a:ext uri="{FF2B5EF4-FFF2-40B4-BE49-F238E27FC236}">
                <a16:creationId xmlns:a16="http://schemas.microsoft.com/office/drawing/2014/main" id="{D906E438-6AC5-3E7A-4787-ABCD951EA2A5}"/>
              </a:ext>
            </a:extLst>
          </p:cNvPr>
          <p:cNvSpPr>
            <a:spLocks noGrp="1"/>
          </p:cNvSpPr>
          <p:nvPr>
            <p:ph idx="13"/>
          </p:nvPr>
        </p:nvSpPr>
        <p:spPr>
          <a:xfrm>
            <a:off x="142736" y="1404076"/>
            <a:ext cx="7159764" cy="4049847"/>
          </a:xfrm>
        </p:spPr>
        <p:txBody>
          <a:bodyPr/>
          <a:lstStyle/>
          <a:p>
            <a:pPr marL="0" indent="0">
              <a:buNone/>
            </a:pPr>
            <a:r>
              <a:rPr lang="en-US" sz="2800"/>
              <a:t>Children are born eager to learn; they take delight exploring their world and making connections. </a:t>
            </a:r>
          </a:p>
          <a:p>
            <a:pPr marL="0" indent="0">
              <a:buNone/>
            </a:pPr>
            <a:r>
              <a:rPr lang="en-US" sz="2800"/>
              <a:t>The degree to which early learning programs support children’s delight and wonder in learning reflects the quality of that setting.</a:t>
            </a:r>
          </a:p>
        </p:txBody>
      </p:sp>
      <p:sp>
        <p:nvSpPr>
          <p:cNvPr id="5" name="Slide Number Placeholder 4">
            <a:extLst>
              <a:ext uri="{FF2B5EF4-FFF2-40B4-BE49-F238E27FC236}">
                <a16:creationId xmlns:a16="http://schemas.microsoft.com/office/drawing/2014/main" id="{A2004D0E-9335-DB3E-FBE0-FA385C98622C}"/>
              </a:ext>
            </a:extLst>
          </p:cNvPr>
          <p:cNvSpPr>
            <a:spLocks noGrp="1"/>
          </p:cNvSpPr>
          <p:nvPr>
            <p:ph type="sldNum" sz="quarter" idx="12"/>
          </p:nvPr>
        </p:nvSpPr>
        <p:spPr/>
        <p:txBody>
          <a:bodyPr/>
          <a:lstStyle/>
          <a:p>
            <a:fld id="{A3D1C70C-36A2-44FC-A083-98959550CFF4}" type="slidenum">
              <a:rPr lang="en-US" smtClean="0"/>
              <a:t>17</a:t>
            </a:fld>
            <a:endParaRPr lang="en-US"/>
          </a:p>
        </p:txBody>
      </p:sp>
      <p:grpSp>
        <p:nvGrpSpPr>
          <p:cNvPr id="6" name="Group 8">
            <a:extLst>
              <a:ext uri="{FF2B5EF4-FFF2-40B4-BE49-F238E27FC236}">
                <a16:creationId xmlns:a16="http://schemas.microsoft.com/office/drawing/2014/main" id="{F0A46B2F-FC97-AAFB-1D2C-A086AE6CB750}"/>
              </a:ext>
              <a:ext uri="{C183D7F6-B498-43B3-948B-1728B52AA6E4}">
                <adec:decorative xmlns:adec="http://schemas.microsoft.com/office/drawing/2017/decorative" val="1"/>
              </a:ext>
            </a:extLst>
          </p:cNvPr>
          <p:cNvGrpSpPr>
            <a:grpSpLocks noChangeAspect="1"/>
          </p:cNvGrpSpPr>
          <p:nvPr/>
        </p:nvGrpSpPr>
        <p:grpSpPr>
          <a:xfrm>
            <a:off x="6560683" y="1218394"/>
            <a:ext cx="5313515" cy="4946883"/>
            <a:chOff x="0" y="0"/>
            <a:chExt cx="6350000" cy="5911850"/>
          </a:xfrm>
        </p:grpSpPr>
        <p:sp>
          <p:nvSpPr>
            <p:cNvPr id="8" name="Freeform 9">
              <a:extLst>
                <a:ext uri="{FF2B5EF4-FFF2-40B4-BE49-F238E27FC236}">
                  <a16:creationId xmlns:a16="http://schemas.microsoft.com/office/drawing/2014/main" id="{CAB7B1C4-1FE7-9035-72F6-B955002D27B5}"/>
                </a:ext>
              </a:extLst>
            </p:cNvPr>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spTree>
    <p:extLst>
      <p:ext uri="{BB962C8B-B14F-4D97-AF65-F5344CB8AC3E}">
        <p14:creationId xmlns:p14="http://schemas.microsoft.com/office/powerpoint/2010/main" val="424537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86F1-0F34-E544-EA71-CAFA03FE3C61}"/>
              </a:ext>
            </a:extLst>
          </p:cNvPr>
          <p:cNvSpPr>
            <a:spLocks noGrp="1"/>
          </p:cNvSpPr>
          <p:nvPr>
            <p:ph type="title"/>
          </p:nvPr>
        </p:nvSpPr>
        <p:spPr/>
        <p:txBody>
          <a:bodyPr/>
          <a:lstStyle/>
          <a:p>
            <a:r>
              <a:rPr lang="en-US"/>
              <a:t>What is DAP? (4 of 5)</a:t>
            </a:r>
          </a:p>
        </p:txBody>
      </p:sp>
      <p:sp>
        <p:nvSpPr>
          <p:cNvPr id="4" name="Content Placeholder 3">
            <a:extLst>
              <a:ext uri="{FF2B5EF4-FFF2-40B4-BE49-F238E27FC236}">
                <a16:creationId xmlns:a16="http://schemas.microsoft.com/office/drawing/2014/main" id="{D906E438-6AC5-3E7A-4787-ABCD951EA2A5}"/>
              </a:ext>
            </a:extLst>
          </p:cNvPr>
          <p:cNvSpPr>
            <a:spLocks noGrp="1"/>
          </p:cNvSpPr>
          <p:nvPr>
            <p:ph idx="13"/>
          </p:nvPr>
        </p:nvSpPr>
        <p:spPr>
          <a:xfrm>
            <a:off x="142736" y="1404076"/>
            <a:ext cx="6626364" cy="4049847"/>
          </a:xfrm>
        </p:spPr>
        <p:txBody>
          <a:bodyPr/>
          <a:lstStyle/>
          <a:p>
            <a:pPr marL="0" indent="0">
              <a:buNone/>
            </a:pPr>
            <a:r>
              <a:rPr lang="en-US"/>
              <a:t>Young children learn best when they have positive and caring relationships with adults and other children; when they receive carefully planned, intentional guidance and assistance.</a:t>
            </a:r>
          </a:p>
        </p:txBody>
      </p:sp>
      <p:sp>
        <p:nvSpPr>
          <p:cNvPr id="5" name="Slide Number Placeholder 4">
            <a:extLst>
              <a:ext uri="{FF2B5EF4-FFF2-40B4-BE49-F238E27FC236}">
                <a16:creationId xmlns:a16="http://schemas.microsoft.com/office/drawing/2014/main" id="{A2004D0E-9335-DB3E-FBE0-FA385C98622C}"/>
              </a:ext>
            </a:extLst>
          </p:cNvPr>
          <p:cNvSpPr>
            <a:spLocks noGrp="1"/>
          </p:cNvSpPr>
          <p:nvPr>
            <p:ph type="sldNum" sz="quarter" idx="12"/>
          </p:nvPr>
        </p:nvSpPr>
        <p:spPr/>
        <p:txBody>
          <a:bodyPr/>
          <a:lstStyle/>
          <a:p>
            <a:fld id="{A3D1C70C-36A2-44FC-A083-98959550CFF4}" type="slidenum">
              <a:rPr lang="en-US" smtClean="0"/>
              <a:t>18</a:t>
            </a:fld>
            <a:endParaRPr lang="en-US"/>
          </a:p>
        </p:txBody>
      </p:sp>
      <p:sp>
        <p:nvSpPr>
          <p:cNvPr id="3" name="Freeform 8">
            <a:extLst>
              <a:ext uri="{FF2B5EF4-FFF2-40B4-BE49-F238E27FC236}">
                <a16:creationId xmlns:a16="http://schemas.microsoft.com/office/drawing/2014/main" id="{5CCF1B10-E319-67D2-C5EF-9A844D60DB61}"/>
              </a:ext>
              <a:ext uri="{C183D7F6-B498-43B3-948B-1728B52AA6E4}">
                <adec:decorative xmlns:adec="http://schemas.microsoft.com/office/drawing/2017/decorative" val="1"/>
              </a:ext>
            </a:extLst>
          </p:cNvPr>
          <p:cNvSpPr>
            <a:spLocks noChangeAspect="1"/>
          </p:cNvSpPr>
          <p:nvPr/>
        </p:nvSpPr>
        <p:spPr>
          <a:xfrm>
            <a:off x="6305320" y="1126475"/>
            <a:ext cx="4886872" cy="5021810"/>
          </a:xfrm>
          <a:custGeom>
            <a:avLst/>
            <a:gdLst/>
            <a:ahLst/>
            <a:cxnLst/>
            <a:rect l="l" t="t" r="r" b="b"/>
            <a:pathLst>
              <a:path w="8008464" h="8229600">
                <a:moveTo>
                  <a:pt x="0" y="0"/>
                </a:moveTo>
                <a:lnTo>
                  <a:pt x="8008464" y="0"/>
                </a:lnTo>
                <a:lnTo>
                  <a:pt x="8008464" y="8229600"/>
                </a:lnTo>
                <a:lnTo>
                  <a:pt x="0" y="82296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07023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86F1-0F34-E544-EA71-CAFA03FE3C61}"/>
              </a:ext>
            </a:extLst>
          </p:cNvPr>
          <p:cNvSpPr>
            <a:spLocks noGrp="1"/>
          </p:cNvSpPr>
          <p:nvPr>
            <p:ph type="title"/>
          </p:nvPr>
        </p:nvSpPr>
        <p:spPr/>
        <p:txBody>
          <a:bodyPr/>
          <a:lstStyle/>
          <a:p>
            <a:r>
              <a:rPr lang="en-US"/>
              <a:t>What is DAP? (5 of 5)</a:t>
            </a:r>
          </a:p>
        </p:txBody>
      </p:sp>
      <p:sp>
        <p:nvSpPr>
          <p:cNvPr id="4" name="Content Placeholder 3">
            <a:extLst>
              <a:ext uri="{FF2B5EF4-FFF2-40B4-BE49-F238E27FC236}">
                <a16:creationId xmlns:a16="http://schemas.microsoft.com/office/drawing/2014/main" id="{D906E438-6AC5-3E7A-4787-ABCD951EA2A5}"/>
              </a:ext>
            </a:extLst>
          </p:cNvPr>
          <p:cNvSpPr>
            <a:spLocks noGrp="1"/>
          </p:cNvSpPr>
          <p:nvPr>
            <p:ph idx="13"/>
          </p:nvPr>
        </p:nvSpPr>
        <p:spPr>
          <a:xfrm>
            <a:off x="142736" y="1404076"/>
            <a:ext cx="6626364" cy="4049847"/>
          </a:xfrm>
        </p:spPr>
        <p:txBody>
          <a:bodyPr/>
          <a:lstStyle/>
          <a:p>
            <a:pPr marL="0" indent="0">
              <a:buNone/>
            </a:pPr>
            <a:r>
              <a:rPr lang="en-US"/>
              <a:t>DAP emphasizes active, joyful engagement in learning, ensuring that educational practices are culturally, linguistically, and ability appropriate.</a:t>
            </a:r>
          </a:p>
        </p:txBody>
      </p:sp>
      <p:sp>
        <p:nvSpPr>
          <p:cNvPr id="5" name="Slide Number Placeholder 4">
            <a:extLst>
              <a:ext uri="{FF2B5EF4-FFF2-40B4-BE49-F238E27FC236}">
                <a16:creationId xmlns:a16="http://schemas.microsoft.com/office/drawing/2014/main" id="{A2004D0E-9335-DB3E-FBE0-FA385C98622C}"/>
              </a:ext>
            </a:extLst>
          </p:cNvPr>
          <p:cNvSpPr>
            <a:spLocks noGrp="1"/>
          </p:cNvSpPr>
          <p:nvPr>
            <p:ph type="sldNum" sz="quarter" idx="12"/>
          </p:nvPr>
        </p:nvSpPr>
        <p:spPr/>
        <p:txBody>
          <a:bodyPr/>
          <a:lstStyle/>
          <a:p>
            <a:fld id="{A3D1C70C-36A2-44FC-A083-98959550CFF4}" type="slidenum">
              <a:rPr lang="en-US" smtClean="0"/>
              <a:t>19</a:t>
            </a:fld>
            <a:endParaRPr lang="en-US"/>
          </a:p>
        </p:txBody>
      </p:sp>
      <p:sp>
        <p:nvSpPr>
          <p:cNvPr id="6" name="Freeform 5">
            <a:extLst>
              <a:ext uri="{FF2B5EF4-FFF2-40B4-BE49-F238E27FC236}">
                <a16:creationId xmlns:a16="http://schemas.microsoft.com/office/drawing/2014/main" id="{D8F8BF66-CBDC-F7F2-E0CD-84CC41D608C0}"/>
              </a:ext>
              <a:ext uri="{C183D7F6-B498-43B3-948B-1728B52AA6E4}">
                <adec:decorative xmlns:adec="http://schemas.microsoft.com/office/drawing/2017/decorative" val="1"/>
              </a:ext>
            </a:extLst>
          </p:cNvPr>
          <p:cNvSpPr>
            <a:spLocks noChangeAspect="1"/>
          </p:cNvSpPr>
          <p:nvPr/>
        </p:nvSpPr>
        <p:spPr>
          <a:xfrm>
            <a:off x="6096000" y="1037575"/>
            <a:ext cx="4560641" cy="5130722"/>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865928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1D1F-B8EB-4D6E-85B1-7224C9A91BD7}"/>
              </a:ext>
            </a:extLst>
          </p:cNvPr>
          <p:cNvSpPr>
            <a:spLocks noGrp="1"/>
          </p:cNvSpPr>
          <p:nvPr>
            <p:ph type="title"/>
          </p:nvPr>
        </p:nvSpPr>
        <p:spPr/>
        <p:txBody>
          <a:bodyPr/>
          <a:lstStyle/>
          <a:p>
            <a:r>
              <a:rPr lang="en-US">
                <a:latin typeface="Palatino Linotype"/>
              </a:rPr>
              <a:t>Preschool (1 of 3)</a:t>
            </a:r>
            <a:endParaRPr lang="en-US"/>
          </a:p>
        </p:txBody>
      </p:sp>
      <p:sp>
        <p:nvSpPr>
          <p:cNvPr id="3" name="Content Placeholder 2">
            <a:extLst>
              <a:ext uri="{FF2B5EF4-FFF2-40B4-BE49-F238E27FC236}">
                <a16:creationId xmlns:a16="http://schemas.microsoft.com/office/drawing/2014/main" id="{A0D402A6-6273-486E-82CE-55D2925EE931}"/>
              </a:ext>
            </a:extLst>
          </p:cNvPr>
          <p:cNvSpPr>
            <a:spLocks noGrp="1"/>
          </p:cNvSpPr>
          <p:nvPr>
            <p:ph type="body" sz="quarter" idx="11"/>
          </p:nvPr>
        </p:nvSpPr>
        <p:spPr>
          <a:xfrm>
            <a:off x="171451" y="1222375"/>
            <a:ext cx="6789667" cy="4803775"/>
          </a:xfrm>
        </p:spPr>
        <p:txBody>
          <a:bodyPr>
            <a:normAutofit lnSpcReduction="10000"/>
          </a:bodyPr>
          <a:lstStyle/>
          <a:p>
            <a:r>
              <a:rPr lang="en-US" sz="3200"/>
              <a:t>Preschool children engaging in daily meaningful writing experiences. ​</a:t>
            </a:r>
          </a:p>
          <a:p>
            <a:r>
              <a:rPr lang="en-US" sz="3200"/>
              <a:t>Here children are drawing and labeling pictures based on their “Signs of Spring” outdoor walk and read </a:t>
            </a:r>
            <a:r>
              <a:rPr lang="en-US" sz="3200" err="1"/>
              <a:t>alouds</a:t>
            </a:r>
            <a:r>
              <a:rPr lang="en-US" sz="3200"/>
              <a:t>.​</a:t>
            </a:r>
          </a:p>
          <a:p>
            <a:r>
              <a:rPr lang="en-US" sz="3200"/>
              <a:t>Engaged writers!​</a:t>
            </a:r>
          </a:p>
        </p:txBody>
      </p:sp>
      <p:grpSp>
        <p:nvGrpSpPr>
          <p:cNvPr id="4" name="Group 3" descr="Young children in a classroom, drawing with crayons at a table.">
            <a:extLst>
              <a:ext uri="{FF2B5EF4-FFF2-40B4-BE49-F238E27FC236}">
                <a16:creationId xmlns:a16="http://schemas.microsoft.com/office/drawing/2014/main" id="{F6C71BFE-F054-757D-E689-2265A30A65EC}"/>
              </a:ext>
            </a:extLst>
          </p:cNvPr>
          <p:cNvGrpSpPr/>
          <p:nvPr/>
        </p:nvGrpSpPr>
        <p:grpSpPr>
          <a:xfrm>
            <a:off x="6961118" y="992990"/>
            <a:ext cx="4943981" cy="5486113"/>
            <a:chOff x="3176905" y="1869632"/>
            <a:chExt cx="2409588" cy="2673810"/>
          </a:xfrm>
        </p:grpSpPr>
        <p:sp>
          <p:nvSpPr>
            <p:cNvPr id="7" name="Freeform 6">
              <a:extLst>
                <a:ext uri="{FF2B5EF4-FFF2-40B4-BE49-F238E27FC236}">
                  <a16:creationId xmlns:a16="http://schemas.microsoft.com/office/drawing/2014/main" id="{B3377494-6C4E-DFA4-213A-F7D0D200742F}"/>
                </a:ext>
              </a:extLst>
            </p:cNvPr>
            <p:cNvSpPr>
              <a:spLocks noChangeAspect="1"/>
            </p:cNvSpPr>
            <p:nvPr/>
          </p:nvSpPr>
          <p:spPr>
            <a:xfrm>
              <a:off x="3176905" y="1869632"/>
              <a:ext cx="2409588" cy="2673810"/>
            </a:xfrm>
            <a:custGeom>
              <a:avLst/>
              <a:gdLst/>
              <a:ahLst/>
              <a:cxnLst/>
              <a:rect l="l" t="t" r="r" b="b"/>
              <a:pathLst>
                <a:path w="5420360" h="6014720">
                  <a:moveTo>
                    <a:pt x="5148580" y="3408680"/>
                  </a:move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cubicBezTo>
                    <a:pt x="1094740" y="1155700"/>
                    <a:pt x="1075690" y="1188720"/>
                    <a:pt x="1056640" y="1224280"/>
                  </a:cubicBezTo>
                  <a:lnTo>
                    <a:pt x="328930" y="2503170"/>
                  </a:lnTo>
                  <a:cubicBezTo>
                    <a:pt x="308610" y="2536190"/>
                    <a:pt x="290830" y="2569210"/>
                    <a:pt x="271780" y="2603500"/>
                  </a:cubicBez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 name="Slide Number Placeholder 4">
            <a:extLst>
              <a:ext uri="{FF2B5EF4-FFF2-40B4-BE49-F238E27FC236}">
                <a16:creationId xmlns:a16="http://schemas.microsoft.com/office/drawing/2014/main" id="{4E631A67-8026-42B4-89A1-C45DB94AE87D}"/>
              </a:ext>
            </a:extLst>
          </p:cNvPr>
          <p:cNvSpPr>
            <a:spLocks noGrp="1"/>
          </p:cNvSpPr>
          <p:nvPr>
            <p:ph type="sldNum" sz="quarter" idx="10"/>
          </p:nvPr>
        </p:nvSpPr>
        <p:spPr/>
        <p:txBody>
          <a:bodyPr/>
          <a:lstStyle/>
          <a:p>
            <a:fld id="{A3D1C70C-36A2-44FC-A083-98959550CFF4}" type="slidenum">
              <a:rPr lang="en-US" smtClean="0"/>
              <a:pPr/>
              <a:t>2</a:t>
            </a:fld>
            <a:endParaRPr lang="en-US"/>
          </a:p>
        </p:txBody>
      </p:sp>
    </p:spTree>
    <p:extLst>
      <p:ext uri="{BB962C8B-B14F-4D97-AF65-F5344CB8AC3E}">
        <p14:creationId xmlns:p14="http://schemas.microsoft.com/office/powerpoint/2010/main" val="919284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648E-AB27-6EB8-20CB-C1E819B8E9B5}"/>
              </a:ext>
            </a:extLst>
          </p:cNvPr>
          <p:cNvSpPr>
            <a:spLocks noGrp="1"/>
          </p:cNvSpPr>
          <p:nvPr>
            <p:ph type="title"/>
          </p:nvPr>
        </p:nvSpPr>
        <p:spPr/>
        <p:txBody>
          <a:bodyPr/>
          <a:lstStyle/>
          <a:p>
            <a:r>
              <a:rPr lang="en-US"/>
              <a:t>DAP in Preschool Ages 3–5</a:t>
            </a:r>
          </a:p>
        </p:txBody>
      </p:sp>
      <p:sp>
        <p:nvSpPr>
          <p:cNvPr id="3" name="Text Placeholder 2">
            <a:extLst>
              <a:ext uri="{FF2B5EF4-FFF2-40B4-BE49-F238E27FC236}">
                <a16:creationId xmlns:a16="http://schemas.microsoft.com/office/drawing/2014/main" id="{21F40C23-2AF3-EB56-43B7-A53D1470A35A}"/>
              </a:ext>
            </a:extLst>
          </p:cNvPr>
          <p:cNvSpPr>
            <a:spLocks noGrp="1"/>
          </p:cNvSpPr>
          <p:nvPr>
            <p:ph type="body" sz="quarter" idx="11"/>
          </p:nvPr>
        </p:nvSpPr>
        <p:spPr>
          <a:xfrm>
            <a:off x="171451" y="1222375"/>
            <a:ext cx="7334249" cy="4803775"/>
          </a:xfrm>
        </p:spPr>
        <p:txBody>
          <a:bodyPr>
            <a:normAutofit fontScale="92500" lnSpcReduction="20000"/>
          </a:bodyPr>
          <a:lstStyle/>
          <a:p>
            <a:pPr marL="0" indent="0">
              <a:buNone/>
            </a:pPr>
            <a:r>
              <a:rPr lang="en-US"/>
              <a:t>Preschool children learn best when they have positive and caring relationships with adults and other children; when they receive carefully planned, intentional guidance and assistance; and when they can safely encounter and explore many interesting things in their environment.</a:t>
            </a:r>
          </a:p>
        </p:txBody>
      </p:sp>
      <p:sp>
        <p:nvSpPr>
          <p:cNvPr id="4" name="Slide Number Placeholder 3">
            <a:extLst>
              <a:ext uri="{FF2B5EF4-FFF2-40B4-BE49-F238E27FC236}">
                <a16:creationId xmlns:a16="http://schemas.microsoft.com/office/drawing/2014/main" id="{D4EACD1F-B3DF-B258-D89C-A1C62535CB7F}"/>
              </a:ext>
            </a:extLst>
          </p:cNvPr>
          <p:cNvSpPr>
            <a:spLocks noGrp="1"/>
          </p:cNvSpPr>
          <p:nvPr>
            <p:ph type="sldNum" sz="quarter" idx="10"/>
          </p:nvPr>
        </p:nvSpPr>
        <p:spPr/>
        <p:txBody>
          <a:bodyPr/>
          <a:lstStyle/>
          <a:p>
            <a:fld id="{A3D1C70C-36A2-44FC-A083-98959550CFF4}" type="slidenum">
              <a:rPr lang="en-US" smtClean="0"/>
              <a:pPr/>
              <a:t>20</a:t>
            </a:fld>
            <a:endParaRPr lang="en-US"/>
          </a:p>
        </p:txBody>
      </p:sp>
      <p:grpSp>
        <p:nvGrpSpPr>
          <p:cNvPr id="5" name="Group 5" descr="A teacher sits on the floor reading to a group of small schoolchildren.">
            <a:extLst>
              <a:ext uri="{FF2B5EF4-FFF2-40B4-BE49-F238E27FC236}">
                <a16:creationId xmlns:a16="http://schemas.microsoft.com/office/drawing/2014/main" id="{6C9C890C-76E0-C649-6511-31BDB5556486}"/>
              </a:ext>
            </a:extLst>
          </p:cNvPr>
          <p:cNvGrpSpPr>
            <a:grpSpLocks noChangeAspect="1"/>
          </p:cNvGrpSpPr>
          <p:nvPr/>
        </p:nvGrpSpPr>
        <p:grpSpPr>
          <a:xfrm>
            <a:off x="6413500" y="1222375"/>
            <a:ext cx="4940300" cy="4940300"/>
            <a:chOff x="0" y="0"/>
            <a:chExt cx="6350000" cy="6350000"/>
          </a:xfrm>
        </p:grpSpPr>
        <p:sp>
          <p:nvSpPr>
            <p:cNvPr id="6" name="Freeform 6">
              <a:extLst>
                <a:ext uri="{FF2B5EF4-FFF2-40B4-BE49-F238E27FC236}">
                  <a16:creationId xmlns:a16="http://schemas.microsoft.com/office/drawing/2014/main" id="{55618AB2-BE67-D19C-0039-A88179D43FF3}"/>
                </a:ext>
              </a:extLst>
            </p:cNvPr>
            <p:cNvSpPr/>
            <p:nvPr/>
          </p:nvSpPr>
          <p:spPr>
            <a:xfrm>
              <a:off x="0" y="0"/>
              <a:ext cx="6350000" cy="6350000"/>
            </a:xfrm>
            <a:custGeom>
              <a:avLst/>
              <a:gdLst/>
              <a:ahLst/>
              <a:cxnLst/>
              <a:rect l="l" t="t" r="r" b="b"/>
              <a:pathLst>
                <a:path w="6350000" h="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spTree>
    <p:extLst>
      <p:ext uri="{BB962C8B-B14F-4D97-AF65-F5344CB8AC3E}">
        <p14:creationId xmlns:p14="http://schemas.microsoft.com/office/powerpoint/2010/main" val="1272314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2C23-CD6F-C738-3AC8-CBFB76190946}"/>
              </a:ext>
            </a:extLst>
          </p:cNvPr>
          <p:cNvSpPr>
            <a:spLocks noGrp="1"/>
          </p:cNvSpPr>
          <p:nvPr>
            <p:ph type="title"/>
          </p:nvPr>
        </p:nvSpPr>
        <p:spPr/>
        <p:txBody>
          <a:bodyPr/>
          <a:lstStyle/>
          <a:p>
            <a:r>
              <a:rPr lang="de-DE"/>
              <a:t>DAP in Kindergarten Ages 5</a:t>
            </a:r>
            <a:r>
              <a:rPr lang="en-US"/>
              <a:t>–</a:t>
            </a:r>
            <a:r>
              <a:rPr lang="de-DE"/>
              <a:t>6:</a:t>
            </a:r>
            <a:endParaRPr lang="en-US"/>
          </a:p>
        </p:txBody>
      </p:sp>
      <p:sp>
        <p:nvSpPr>
          <p:cNvPr id="3" name="Content Placeholder 2">
            <a:extLst>
              <a:ext uri="{FF2B5EF4-FFF2-40B4-BE49-F238E27FC236}">
                <a16:creationId xmlns:a16="http://schemas.microsoft.com/office/drawing/2014/main" id="{5113197E-9C6E-2A10-6A38-1402104E85C9}"/>
              </a:ext>
            </a:extLst>
          </p:cNvPr>
          <p:cNvSpPr>
            <a:spLocks noGrp="1"/>
          </p:cNvSpPr>
          <p:nvPr>
            <p:ph idx="1"/>
          </p:nvPr>
        </p:nvSpPr>
        <p:spPr>
          <a:xfrm>
            <a:off x="238890" y="1126475"/>
            <a:ext cx="9130398" cy="2226974"/>
          </a:xfrm>
        </p:spPr>
        <p:txBody>
          <a:bodyPr/>
          <a:lstStyle/>
          <a:p>
            <a:pPr marL="0" indent="0">
              <a:buNone/>
            </a:pPr>
            <a:r>
              <a:rPr lang="en-US" sz="3000">
                <a:solidFill>
                  <a:srgbClr val="000000"/>
                </a:solidFill>
                <a:latin typeface="+mn-lt"/>
                <a:ea typeface="Nunito 1 Bold"/>
                <a:cs typeface="Nunito 1 Bold"/>
                <a:sym typeface="Nunito 1 Bold"/>
              </a:rPr>
              <a:t>Kindergarten is a time of change, challenge, and opportunity. Because of the great individual variation among kindergarteners and the wide age range of kindergarten children teachers must be responsive to developmental, individual, and cultural variations.</a:t>
            </a:r>
          </a:p>
        </p:txBody>
      </p:sp>
      <p:sp>
        <p:nvSpPr>
          <p:cNvPr id="4" name="Content Placeholder 3">
            <a:extLst>
              <a:ext uri="{FF2B5EF4-FFF2-40B4-BE49-F238E27FC236}">
                <a16:creationId xmlns:a16="http://schemas.microsoft.com/office/drawing/2014/main" id="{93AFE1BD-4C32-0641-7C64-D709856A7FD1}"/>
              </a:ext>
            </a:extLst>
          </p:cNvPr>
          <p:cNvSpPr>
            <a:spLocks noGrp="1"/>
          </p:cNvSpPr>
          <p:nvPr>
            <p:ph idx="13"/>
          </p:nvPr>
        </p:nvSpPr>
        <p:spPr>
          <a:xfrm>
            <a:off x="238889" y="4375789"/>
            <a:ext cx="7145759" cy="2226974"/>
          </a:xfrm>
        </p:spPr>
        <p:txBody>
          <a:bodyPr/>
          <a:lstStyle/>
          <a:p>
            <a:pPr marL="0" indent="0">
              <a:buNone/>
            </a:pPr>
            <a:r>
              <a:rPr lang="en-US" sz="2400">
                <a:solidFill>
                  <a:srgbClr val="000000"/>
                </a:solidFill>
                <a:latin typeface="+mn-lt"/>
                <a:ea typeface="Nunito 1 Bold"/>
                <a:cs typeface="Nunito 1 Bold"/>
                <a:sym typeface="Nunito 1 Bold"/>
              </a:rPr>
              <a:t>Five- and 6-year-olds make great intellectual leaps. They go through a major shift, allowing them to develop more personal responsibility, self-direction, and logical thinking.</a:t>
            </a:r>
          </a:p>
        </p:txBody>
      </p:sp>
      <p:sp>
        <p:nvSpPr>
          <p:cNvPr id="6" name="Freeform 6" descr="A teacher high-fives her student.">
            <a:extLst>
              <a:ext uri="{FF2B5EF4-FFF2-40B4-BE49-F238E27FC236}">
                <a16:creationId xmlns:a16="http://schemas.microsoft.com/office/drawing/2014/main" id="{94D6CC2F-378D-648E-4504-BE1935F643B0}"/>
              </a:ext>
            </a:extLst>
          </p:cNvPr>
          <p:cNvSpPr>
            <a:spLocks noChangeAspect="1"/>
          </p:cNvSpPr>
          <p:nvPr/>
        </p:nvSpPr>
        <p:spPr>
          <a:xfrm>
            <a:off x="8269763" y="1665009"/>
            <a:ext cx="3579112" cy="4399220"/>
          </a:xfrm>
          <a:custGeom>
            <a:avLst/>
            <a:gdLst/>
            <a:ahLst/>
            <a:cxnLst/>
            <a:rect l="l" t="t" r="r" b="b"/>
            <a:pathLst>
              <a:path w="8369283" h="10287000">
                <a:moveTo>
                  <a:pt x="0" y="0"/>
                </a:moveTo>
                <a:lnTo>
                  <a:pt x="8369283" y="0"/>
                </a:lnTo>
                <a:lnTo>
                  <a:pt x="8369283"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r>
              <a:rPr lang="en-US"/>
              <a:t>.</a:t>
            </a:r>
          </a:p>
        </p:txBody>
      </p:sp>
      <p:sp>
        <p:nvSpPr>
          <p:cNvPr id="5" name="Slide Number Placeholder 4">
            <a:extLst>
              <a:ext uri="{FF2B5EF4-FFF2-40B4-BE49-F238E27FC236}">
                <a16:creationId xmlns:a16="http://schemas.microsoft.com/office/drawing/2014/main" id="{4DC334BE-52C4-1445-037A-D88CABDA19AF}"/>
              </a:ext>
            </a:extLst>
          </p:cNvPr>
          <p:cNvSpPr>
            <a:spLocks noGrp="1"/>
          </p:cNvSpPr>
          <p:nvPr>
            <p:ph type="sldNum" sz="quarter" idx="12"/>
          </p:nvPr>
        </p:nvSpPr>
        <p:spPr/>
        <p:txBody>
          <a:bodyPr/>
          <a:lstStyle/>
          <a:p>
            <a:fld id="{A3D1C70C-36A2-44FC-A083-98959550CFF4}" type="slidenum">
              <a:rPr lang="en-US" smtClean="0"/>
              <a:t>21</a:t>
            </a:fld>
            <a:endParaRPr lang="en-US"/>
          </a:p>
        </p:txBody>
      </p:sp>
    </p:spTree>
    <p:extLst>
      <p:ext uri="{BB962C8B-B14F-4D97-AF65-F5344CB8AC3E}">
        <p14:creationId xmlns:p14="http://schemas.microsoft.com/office/powerpoint/2010/main" val="93701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14617-A202-EA8D-1934-3A2804B72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DD586-B364-C2E3-5E99-B0344630306C}"/>
              </a:ext>
            </a:extLst>
          </p:cNvPr>
          <p:cNvSpPr>
            <a:spLocks noGrp="1"/>
          </p:cNvSpPr>
          <p:nvPr>
            <p:ph type="title"/>
          </p:nvPr>
        </p:nvSpPr>
        <p:spPr/>
        <p:txBody>
          <a:bodyPr/>
          <a:lstStyle/>
          <a:p>
            <a:r>
              <a:rPr lang="en-US" sz="3800"/>
              <a:t>DAP in the Early Primary Grades Ages 6–8:</a:t>
            </a:r>
          </a:p>
        </p:txBody>
      </p:sp>
      <p:sp>
        <p:nvSpPr>
          <p:cNvPr id="3" name="Content Placeholder 2">
            <a:extLst>
              <a:ext uri="{FF2B5EF4-FFF2-40B4-BE49-F238E27FC236}">
                <a16:creationId xmlns:a16="http://schemas.microsoft.com/office/drawing/2014/main" id="{4283930D-BD65-AD47-2020-3435B377C6F2}"/>
              </a:ext>
            </a:extLst>
          </p:cNvPr>
          <p:cNvSpPr>
            <a:spLocks noGrp="1"/>
          </p:cNvSpPr>
          <p:nvPr>
            <p:ph idx="1"/>
          </p:nvPr>
        </p:nvSpPr>
        <p:spPr>
          <a:xfrm>
            <a:off x="238890" y="1126475"/>
            <a:ext cx="8448829" cy="3249314"/>
          </a:xfrm>
        </p:spPr>
        <p:txBody>
          <a:bodyPr/>
          <a:lstStyle/>
          <a:p>
            <a:pPr marL="0" indent="0">
              <a:buNone/>
            </a:pPr>
            <a:r>
              <a:rPr lang="en-US" sz="3600">
                <a:solidFill>
                  <a:srgbClr val="000000"/>
                </a:solidFill>
                <a:latin typeface="+mn-lt"/>
                <a:ea typeface="Nunito 1 Bold"/>
                <a:cs typeface="Nunito 1 Bold"/>
                <a:sym typeface="Nunito 1 Bold"/>
              </a:rPr>
              <a:t>Best practices in first, second, and third grades involve balancing children’s need for focused instruction with their need to build on what they already know.</a:t>
            </a:r>
          </a:p>
        </p:txBody>
      </p:sp>
      <p:sp>
        <p:nvSpPr>
          <p:cNvPr id="4" name="Content Placeholder 3">
            <a:extLst>
              <a:ext uri="{FF2B5EF4-FFF2-40B4-BE49-F238E27FC236}">
                <a16:creationId xmlns:a16="http://schemas.microsoft.com/office/drawing/2014/main" id="{9BCC6D46-8B7B-004E-A312-5395FB0C9DBF}"/>
              </a:ext>
            </a:extLst>
          </p:cNvPr>
          <p:cNvSpPr>
            <a:spLocks noGrp="1"/>
          </p:cNvSpPr>
          <p:nvPr>
            <p:ph idx="13"/>
          </p:nvPr>
        </p:nvSpPr>
        <p:spPr>
          <a:xfrm>
            <a:off x="238890" y="4163753"/>
            <a:ext cx="7145759" cy="2093443"/>
          </a:xfrm>
        </p:spPr>
        <p:txBody>
          <a:bodyPr/>
          <a:lstStyle/>
          <a:p>
            <a:pPr marL="0" indent="0">
              <a:buNone/>
            </a:pPr>
            <a:r>
              <a:rPr lang="en-US" sz="2800">
                <a:solidFill>
                  <a:srgbClr val="000000"/>
                </a:solidFill>
                <a:latin typeface="+mn-lt"/>
                <a:ea typeface="Nunito 1 Bold"/>
                <a:cs typeface="Nunito 1 Bold"/>
                <a:sym typeface="Nunito 1 Bold"/>
              </a:rPr>
              <a:t>Primary grade children benefit from concrete hands-on experiences. They need to see and make connections, especially across subjects.</a:t>
            </a:r>
          </a:p>
        </p:txBody>
      </p:sp>
      <p:sp>
        <p:nvSpPr>
          <p:cNvPr id="9" name="Freeform 8" descr="Two students do craftwork with paper, scissors and glue.">
            <a:extLst>
              <a:ext uri="{FF2B5EF4-FFF2-40B4-BE49-F238E27FC236}">
                <a16:creationId xmlns:a16="http://schemas.microsoft.com/office/drawing/2014/main" id="{78CE60A8-0B5F-232A-3E1F-D787FD06A3E5}"/>
              </a:ext>
            </a:extLst>
          </p:cNvPr>
          <p:cNvSpPr>
            <a:spLocks noChangeAspect="1"/>
          </p:cNvSpPr>
          <p:nvPr/>
        </p:nvSpPr>
        <p:spPr>
          <a:xfrm>
            <a:off x="7593496" y="1748987"/>
            <a:ext cx="4213840" cy="4330198"/>
          </a:xfrm>
          <a:custGeom>
            <a:avLst/>
            <a:gdLst/>
            <a:ahLst/>
            <a:cxnLst/>
            <a:rect l="l" t="t" r="r" b="b"/>
            <a:pathLst>
              <a:path w="8008464" h="8229600">
                <a:moveTo>
                  <a:pt x="0" y="0"/>
                </a:moveTo>
                <a:lnTo>
                  <a:pt x="8008464" y="0"/>
                </a:lnTo>
                <a:lnTo>
                  <a:pt x="8008464" y="8229600"/>
                </a:lnTo>
                <a:lnTo>
                  <a:pt x="0" y="82296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Slide Number Placeholder 4">
            <a:extLst>
              <a:ext uri="{FF2B5EF4-FFF2-40B4-BE49-F238E27FC236}">
                <a16:creationId xmlns:a16="http://schemas.microsoft.com/office/drawing/2014/main" id="{E71D6004-E9E9-FB4D-FE87-E6C562E261CD}"/>
              </a:ext>
            </a:extLst>
          </p:cNvPr>
          <p:cNvSpPr>
            <a:spLocks noGrp="1"/>
          </p:cNvSpPr>
          <p:nvPr>
            <p:ph type="sldNum" sz="quarter" idx="12"/>
          </p:nvPr>
        </p:nvSpPr>
        <p:spPr/>
        <p:txBody>
          <a:bodyPr/>
          <a:lstStyle/>
          <a:p>
            <a:fld id="{A3D1C70C-36A2-44FC-A083-98959550CFF4}" type="slidenum">
              <a:rPr lang="en-US" smtClean="0"/>
              <a:t>22</a:t>
            </a:fld>
            <a:endParaRPr lang="en-US"/>
          </a:p>
        </p:txBody>
      </p:sp>
    </p:spTree>
    <p:extLst>
      <p:ext uri="{BB962C8B-B14F-4D97-AF65-F5344CB8AC3E}">
        <p14:creationId xmlns:p14="http://schemas.microsoft.com/office/powerpoint/2010/main" val="3228364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6E8D-A5AE-0A26-85EE-3149F4786E5B}"/>
              </a:ext>
            </a:extLst>
          </p:cNvPr>
          <p:cNvSpPr>
            <a:spLocks noGrp="1"/>
          </p:cNvSpPr>
          <p:nvPr>
            <p:ph type="title"/>
          </p:nvPr>
        </p:nvSpPr>
        <p:spPr/>
        <p:txBody>
          <a:bodyPr/>
          <a:lstStyle/>
          <a:p>
            <a:r>
              <a:rPr lang="en-US"/>
              <a:t>10 Effective DAP Strategies</a:t>
            </a:r>
          </a:p>
        </p:txBody>
      </p:sp>
      <p:sp>
        <p:nvSpPr>
          <p:cNvPr id="3" name="Content Placeholder 2">
            <a:extLst>
              <a:ext uri="{FF2B5EF4-FFF2-40B4-BE49-F238E27FC236}">
                <a16:creationId xmlns:a16="http://schemas.microsoft.com/office/drawing/2014/main" id="{D170620F-8465-A530-79E4-0FC11D3639EF}"/>
              </a:ext>
            </a:extLst>
          </p:cNvPr>
          <p:cNvSpPr>
            <a:spLocks noGrp="1"/>
          </p:cNvSpPr>
          <p:nvPr>
            <p:ph idx="1"/>
          </p:nvPr>
        </p:nvSpPr>
        <p:spPr>
          <a:xfrm>
            <a:off x="239058" y="1126475"/>
            <a:ext cx="7221917" cy="4479843"/>
          </a:xfrm>
        </p:spPr>
        <p:txBody>
          <a:bodyPr/>
          <a:lstStyle/>
          <a:p>
            <a:pPr marL="0" lvl="0" indent="0">
              <a:lnSpc>
                <a:spcPts val="5566"/>
              </a:lnSpc>
              <a:buNone/>
            </a:pPr>
            <a:r>
              <a:rPr lang="en-US" sz="3200">
                <a:solidFill>
                  <a:srgbClr val="000000"/>
                </a:solidFill>
                <a:latin typeface="+mn-lt"/>
                <a:ea typeface="Nunito 1 Bold"/>
                <a:cs typeface="Nunito 1 Bold"/>
                <a:sym typeface="Nunito 1 Bold"/>
              </a:rPr>
              <a:t>An effective teacher chooses a strategy to fit a particular situation. Consider what the children already know, what they can do, and the learning goals for each situation. It’s important to be flexible and observant!</a:t>
            </a:r>
          </a:p>
        </p:txBody>
      </p:sp>
      <p:sp>
        <p:nvSpPr>
          <p:cNvPr id="5" name="Slide Number Placeholder 4">
            <a:extLst>
              <a:ext uri="{FF2B5EF4-FFF2-40B4-BE49-F238E27FC236}">
                <a16:creationId xmlns:a16="http://schemas.microsoft.com/office/drawing/2014/main" id="{4D324FDD-2D2A-81A9-A65A-49383D77471A}"/>
              </a:ext>
            </a:extLst>
          </p:cNvPr>
          <p:cNvSpPr>
            <a:spLocks noGrp="1"/>
          </p:cNvSpPr>
          <p:nvPr>
            <p:ph type="sldNum" sz="quarter" idx="12"/>
          </p:nvPr>
        </p:nvSpPr>
        <p:spPr/>
        <p:txBody>
          <a:bodyPr/>
          <a:lstStyle/>
          <a:p>
            <a:fld id="{A3D1C70C-36A2-44FC-A083-98959550CFF4}" type="slidenum">
              <a:rPr lang="en-US" smtClean="0"/>
              <a:t>23</a:t>
            </a:fld>
            <a:endParaRPr lang="en-US"/>
          </a:p>
        </p:txBody>
      </p:sp>
      <p:sp>
        <p:nvSpPr>
          <p:cNvPr id="6" name="Freeform 5">
            <a:extLst>
              <a:ext uri="{FF2B5EF4-FFF2-40B4-BE49-F238E27FC236}">
                <a16:creationId xmlns:a16="http://schemas.microsoft.com/office/drawing/2014/main" id="{00B7E1A4-D493-3865-2994-389AFF891CB0}"/>
              </a:ext>
              <a:ext uri="{C183D7F6-B498-43B3-948B-1728B52AA6E4}">
                <adec:decorative xmlns:adec="http://schemas.microsoft.com/office/drawing/2017/decorative" val="1"/>
              </a:ext>
            </a:extLst>
          </p:cNvPr>
          <p:cNvSpPr>
            <a:spLocks noChangeAspect="1"/>
          </p:cNvSpPr>
          <p:nvPr/>
        </p:nvSpPr>
        <p:spPr>
          <a:xfrm>
            <a:off x="6585812" y="1394016"/>
            <a:ext cx="4453249" cy="4576218"/>
          </a:xfrm>
          <a:custGeom>
            <a:avLst/>
            <a:gdLst/>
            <a:ahLst/>
            <a:cxnLst/>
            <a:rect l="l" t="t" r="r" b="b"/>
            <a:pathLst>
              <a:path w="8008464" h="8229600">
                <a:moveTo>
                  <a:pt x="0" y="0"/>
                </a:moveTo>
                <a:lnTo>
                  <a:pt x="8008464" y="0"/>
                </a:lnTo>
                <a:lnTo>
                  <a:pt x="8008464" y="8229600"/>
                </a:lnTo>
                <a:lnTo>
                  <a:pt x="0" y="82296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388296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40AA-C8C1-6AA6-3D9B-C40FF3CA10F2}"/>
              </a:ext>
            </a:extLst>
          </p:cNvPr>
          <p:cNvSpPr>
            <a:spLocks noGrp="1"/>
          </p:cNvSpPr>
          <p:nvPr>
            <p:ph type="title"/>
          </p:nvPr>
        </p:nvSpPr>
        <p:spPr/>
        <p:txBody>
          <a:bodyPr/>
          <a:lstStyle/>
          <a:p>
            <a:r>
              <a:rPr lang="en-US"/>
              <a:t>1. Acknowledge</a:t>
            </a:r>
          </a:p>
        </p:txBody>
      </p:sp>
      <p:sp>
        <p:nvSpPr>
          <p:cNvPr id="3" name="Text Placeholder 2">
            <a:extLst>
              <a:ext uri="{FF2B5EF4-FFF2-40B4-BE49-F238E27FC236}">
                <a16:creationId xmlns:a16="http://schemas.microsoft.com/office/drawing/2014/main" id="{120E4882-3C03-C2A9-C7F0-2D7439C86DA2}"/>
              </a:ext>
            </a:extLst>
          </p:cNvPr>
          <p:cNvSpPr>
            <a:spLocks noGrp="1"/>
          </p:cNvSpPr>
          <p:nvPr>
            <p:ph idx="1"/>
          </p:nvPr>
        </p:nvSpPr>
        <p:spPr>
          <a:xfrm>
            <a:off x="0" y="1490566"/>
            <a:ext cx="5671412" cy="4453338"/>
          </a:xfrm>
        </p:spPr>
        <p:txBody>
          <a:bodyPr>
            <a:noAutofit/>
          </a:bodyPr>
          <a:lstStyle/>
          <a:p>
            <a:pPr>
              <a:lnSpc>
                <a:spcPct val="150000"/>
              </a:lnSpc>
            </a:pPr>
            <a:r>
              <a:rPr lang="en-US">
                <a:solidFill>
                  <a:srgbClr val="000000"/>
                </a:solidFill>
                <a:latin typeface="+mn-lt"/>
                <a:ea typeface="Nunito 2 Bold"/>
                <a:cs typeface="Nunito 2 Bold"/>
                <a:sym typeface="Nunito 2 Bold"/>
              </a:rPr>
              <a:t>What children do or say.</a:t>
            </a:r>
          </a:p>
          <a:p>
            <a:pPr>
              <a:lnSpc>
                <a:spcPct val="150000"/>
              </a:lnSpc>
              <a:spcBef>
                <a:spcPct val="0"/>
              </a:spcBef>
            </a:pPr>
            <a:r>
              <a:rPr lang="en-US">
                <a:solidFill>
                  <a:srgbClr val="000000"/>
                </a:solidFill>
                <a:latin typeface="+mn-lt"/>
                <a:ea typeface="Nunito 2 Bold"/>
                <a:cs typeface="Nunito 2 Bold"/>
                <a:sym typeface="Nunito 2 Bold"/>
              </a:rPr>
              <a:t>Let children know what we have noticed, through comments, or by sitting nearby and observing.</a:t>
            </a:r>
          </a:p>
        </p:txBody>
      </p:sp>
      <p:sp>
        <p:nvSpPr>
          <p:cNvPr id="4" name="Slide Number Placeholder 3">
            <a:extLst>
              <a:ext uri="{FF2B5EF4-FFF2-40B4-BE49-F238E27FC236}">
                <a16:creationId xmlns:a16="http://schemas.microsoft.com/office/drawing/2014/main" id="{79C1D78B-2030-E8C5-8B16-FF7F6C4399F0}"/>
              </a:ext>
            </a:extLst>
          </p:cNvPr>
          <p:cNvSpPr>
            <a:spLocks noGrp="1"/>
          </p:cNvSpPr>
          <p:nvPr>
            <p:ph type="sldNum" sz="quarter" idx="12"/>
          </p:nvPr>
        </p:nvSpPr>
        <p:spPr/>
        <p:txBody>
          <a:bodyPr/>
          <a:lstStyle/>
          <a:p>
            <a:fld id="{A3D1C70C-36A2-44FC-A083-98959550CFF4}" type="slidenum">
              <a:rPr lang="en-US" smtClean="0"/>
              <a:pPr/>
              <a:t>24</a:t>
            </a:fld>
            <a:endParaRPr lang="en-US"/>
          </a:p>
        </p:txBody>
      </p:sp>
      <p:sp>
        <p:nvSpPr>
          <p:cNvPr id="6" name="Freeform 9" descr="A teacher works hands-on with their student.">
            <a:extLst>
              <a:ext uri="{FF2B5EF4-FFF2-40B4-BE49-F238E27FC236}">
                <a16:creationId xmlns:a16="http://schemas.microsoft.com/office/drawing/2014/main" id="{DF1AF01B-BB44-EBC7-D890-1F61E04ED3AC}"/>
              </a:ext>
            </a:extLst>
          </p:cNvPr>
          <p:cNvSpPr>
            <a:spLocks noChangeAspect="1"/>
          </p:cNvSpPr>
          <p:nvPr/>
        </p:nvSpPr>
        <p:spPr>
          <a:xfrm>
            <a:off x="5506046" y="2510171"/>
            <a:ext cx="4999668" cy="3559325"/>
          </a:xfrm>
          <a:custGeom>
            <a:avLst/>
            <a:gdLst/>
            <a:ahLst/>
            <a:cxnLst/>
            <a:rect l="l" t="t" r="r" b="b"/>
            <a:pathLst>
              <a:path w="8029208" h="5716091">
                <a:moveTo>
                  <a:pt x="0" y="0"/>
                </a:moveTo>
                <a:lnTo>
                  <a:pt x="8029207" y="0"/>
                </a:lnTo>
                <a:lnTo>
                  <a:pt x="8029207" y="5716091"/>
                </a:lnTo>
                <a:lnTo>
                  <a:pt x="0" y="5716091"/>
                </a:lnTo>
                <a:lnTo>
                  <a:pt x="0" y="0"/>
                </a:lnTo>
                <a:close/>
              </a:path>
            </a:pathLst>
          </a:custGeom>
          <a:blipFill>
            <a:blip r:embed="rId2" cstate="screen">
              <a:extLst>
                <a:ext uri="{28A0092B-C50C-407E-A947-70E740481C1C}">
                  <a14:useLocalDpi xmlns:a14="http://schemas.microsoft.com/office/drawing/2010/main"/>
                </a:ext>
              </a:extLst>
            </a:blip>
            <a:stretch>
              <a:fillRect/>
            </a:stretch>
          </a:blipFill>
          <a:ln w="190500" cap="sq">
            <a:solidFill>
              <a:srgbClr val="000000"/>
            </a:solidFill>
            <a:prstDash val="dash"/>
            <a:miter/>
          </a:ln>
        </p:spPr>
        <p:txBody>
          <a:bodyPr/>
          <a:lstStyle/>
          <a:p>
            <a:endParaRPr lang="en-US"/>
          </a:p>
        </p:txBody>
      </p:sp>
      <p:sp>
        <p:nvSpPr>
          <p:cNvPr id="5" name="Freeform 8">
            <a:extLst>
              <a:ext uri="{FF2B5EF4-FFF2-40B4-BE49-F238E27FC236}">
                <a16:creationId xmlns:a16="http://schemas.microsoft.com/office/drawing/2014/main" id="{AF1939AE-2E8F-6B37-E46D-55323F4C59B0}"/>
              </a:ext>
              <a:ext uri="{C183D7F6-B498-43B3-948B-1728B52AA6E4}">
                <adec:decorative xmlns:adec="http://schemas.microsoft.com/office/drawing/2017/decorative" val="1"/>
              </a:ext>
            </a:extLst>
          </p:cNvPr>
          <p:cNvSpPr/>
          <p:nvPr/>
        </p:nvSpPr>
        <p:spPr>
          <a:xfrm>
            <a:off x="7157785" y="1222375"/>
            <a:ext cx="4273134" cy="2123799"/>
          </a:xfrm>
          <a:custGeom>
            <a:avLst/>
            <a:gdLst/>
            <a:ahLst/>
            <a:cxnLst/>
            <a:rect l="l" t="t" r="r" b="b"/>
            <a:pathLst>
              <a:path w="4392584" h="4002743">
                <a:moveTo>
                  <a:pt x="0" y="0"/>
                </a:moveTo>
                <a:lnTo>
                  <a:pt x="4392584" y="0"/>
                </a:lnTo>
                <a:lnTo>
                  <a:pt x="4392584" y="4002742"/>
                </a:lnTo>
                <a:lnTo>
                  <a:pt x="0" y="4002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646BDDD5-3D23-2981-3270-2D2099E3369E}"/>
              </a:ext>
            </a:extLst>
          </p:cNvPr>
          <p:cNvSpPr>
            <a:spLocks noGrp="1"/>
          </p:cNvSpPr>
          <p:nvPr>
            <p:ph idx="13"/>
          </p:nvPr>
        </p:nvSpPr>
        <p:spPr>
          <a:xfrm>
            <a:off x="7228345" y="1354289"/>
            <a:ext cx="4614604" cy="1540223"/>
          </a:xfrm>
        </p:spPr>
        <p:txBody>
          <a:bodyPr/>
          <a:lstStyle/>
          <a:p>
            <a:pPr marL="0" indent="0" algn="ctr">
              <a:buNone/>
            </a:pPr>
            <a:r>
              <a:rPr lang="en-US" sz="2400"/>
              <a:t>“Thanks for your help, Kevin! You found another way to show 5.”</a:t>
            </a:r>
          </a:p>
        </p:txBody>
      </p:sp>
    </p:spTree>
    <p:extLst>
      <p:ext uri="{BB962C8B-B14F-4D97-AF65-F5344CB8AC3E}">
        <p14:creationId xmlns:p14="http://schemas.microsoft.com/office/powerpoint/2010/main" val="221040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951DD-0669-1DFD-D1F2-36A4715B2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AC97B-5221-4D9F-43E8-4858B793A664}"/>
              </a:ext>
            </a:extLst>
          </p:cNvPr>
          <p:cNvSpPr>
            <a:spLocks noGrp="1"/>
          </p:cNvSpPr>
          <p:nvPr>
            <p:ph type="title"/>
          </p:nvPr>
        </p:nvSpPr>
        <p:spPr/>
        <p:txBody>
          <a:bodyPr/>
          <a:lstStyle/>
          <a:p>
            <a:r>
              <a:rPr lang="en-US"/>
              <a:t>2. Encourage</a:t>
            </a:r>
          </a:p>
        </p:txBody>
      </p:sp>
      <p:sp>
        <p:nvSpPr>
          <p:cNvPr id="3" name="Text Placeholder 2">
            <a:extLst>
              <a:ext uri="{FF2B5EF4-FFF2-40B4-BE49-F238E27FC236}">
                <a16:creationId xmlns:a16="http://schemas.microsoft.com/office/drawing/2014/main" id="{0E73BF7F-602E-C237-1A5E-AB909B0AC847}"/>
              </a:ext>
            </a:extLst>
          </p:cNvPr>
          <p:cNvSpPr>
            <a:spLocks noGrp="1"/>
          </p:cNvSpPr>
          <p:nvPr>
            <p:ph idx="1"/>
          </p:nvPr>
        </p:nvSpPr>
        <p:spPr>
          <a:xfrm>
            <a:off x="326845" y="1222375"/>
            <a:ext cx="5671412" cy="4453338"/>
          </a:xfrm>
        </p:spPr>
        <p:txBody>
          <a:bodyPr>
            <a:noAutofit/>
          </a:bodyPr>
          <a:lstStyle/>
          <a:p>
            <a:pPr marL="0" indent="0">
              <a:lnSpc>
                <a:spcPct val="150000"/>
              </a:lnSpc>
              <a:buNone/>
            </a:pPr>
            <a:r>
              <a:rPr lang="en-US">
                <a:solidFill>
                  <a:srgbClr val="000000"/>
                </a:solidFill>
                <a:latin typeface="+mn-lt"/>
                <a:ea typeface="Nunito 2 Bold"/>
                <a:cs typeface="Nunito 2 Bold"/>
                <a:sym typeface="Nunito 2 Bold"/>
              </a:rPr>
              <a:t>Persistence and effort, rather than just praising or evaluating the work the child has done.</a:t>
            </a:r>
          </a:p>
        </p:txBody>
      </p:sp>
      <p:sp>
        <p:nvSpPr>
          <p:cNvPr id="7" name="Freeform 8" descr="A teacher discusses the book on the table before her with her student.">
            <a:extLst>
              <a:ext uri="{FF2B5EF4-FFF2-40B4-BE49-F238E27FC236}">
                <a16:creationId xmlns:a16="http://schemas.microsoft.com/office/drawing/2014/main" id="{4493EC25-FD7B-A1FF-B3C6-4D3A38280246}"/>
              </a:ext>
            </a:extLst>
          </p:cNvPr>
          <p:cNvSpPr>
            <a:spLocks noChangeAspect="1"/>
          </p:cNvSpPr>
          <p:nvPr/>
        </p:nvSpPr>
        <p:spPr>
          <a:xfrm>
            <a:off x="5273798" y="2252051"/>
            <a:ext cx="4614604" cy="3808607"/>
          </a:xfrm>
          <a:custGeom>
            <a:avLst/>
            <a:gdLst/>
            <a:ahLst/>
            <a:cxnLst/>
            <a:rect l="l" t="t" r="r" b="b"/>
            <a:pathLst>
              <a:path w="6431466" h="5308132">
                <a:moveTo>
                  <a:pt x="0" y="0"/>
                </a:moveTo>
                <a:lnTo>
                  <a:pt x="6431467" y="0"/>
                </a:lnTo>
                <a:lnTo>
                  <a:pt x="6431467" y="5308132"/>
                </a:lnTo>
                <a:lnTo>
                  <a:pt x="0" y="5308132"/>
                </a:lnTo>
                <a:lnTo>
                  <a:pt x="0" y="0"/>
                </a:lnTo>
                <a:close/>
              </a:path>
            </a:pathLst>
          </a:custGeom>
          <a:blipFill>
            <a:blip r:embed="rId2" cstate="screen">
              <a:extLst>
                <a:ext uri="{28A0092B-C50C-407E-A947-70E740481C1C}">
                  <a14:useLocalDpi xmlns:a14="http://schemas.microsoft.com/office/drawing/2010/main"/>
                </a:ext>
              </a:extLst>
            </a:blip>
            <a:stretch>
              <a:fillRect/>
            </a:stretch>
          </a:blipFill>
          <a:ln w="200025" cap="sq">
            <a:solidFill>
              <a:srgbClr val="000000"/>
            </a:solidFill>
            <a:prstDash val="dash"/>
            <a:miter/>
          </a:ln>
        </p:spPr>
        <p:txBody>
          <a:bodyPr/>
          <a:lstStyle/>
          <a:p>
            <a:endParaRPr lang="en-US"/>
          </a:p>
        </p:txBody>
      </p:sp>
      <p:sp>
        <p:nvSpPr>
          <p:cNvPr id="5" name="Freeform 8">
            <a:extLst>
              <a:ext uri="{FF2B5EF4-FFF2-40B4-BE49-F238E27FC236}">
                <a16:creationId xmlns:a16="http://schemas.microsoft.com/office/drawing/2014/main" id="{B84CD1B4-74CA-CF2B-5F48-4E32864A4E2E}"/>
              </a:ext>
              <a:ext uri="{C183D7F6-B498-43B3-948B-1728B52AA6E4}">
                <adec:decorative xmlns:adec="http://schemas.microsoft.com/office/drawing/2017/decorative" val="1"/>
              </a:ext>
            </a:extLst>
          </p:cNvPr>
          <p:cNvSpPr/>
          <p:nvPr/>
        </p:nvSpPr>
        <p:spPr>
          <a:xfrm>
            <a:off x="7157785" y="1222375"/>
            <a:ext cx="4273134" cy="2123799"/>
          </a:xfrm>
          <a:custGeom>
            <a:avLst/>
            <a:gdLst/>
            <a:ahLst/>
            <a:cxnLst/>
            <a:rect l="l" t="t" r="r" b="b"/>
            <a:pathLst>
              <a:path w="4392584" h="4002743">
                <a:moveTo>
                  <a:pt x="0" y="0"/>
                </a:moveTo>
                <a:lnTo>
                  <a:pt x="4392584" y="0"/>
                </a:lnTo>
                <a:lnTo>
                  <a:pt x="4392584" y="4002742"/>
                </a:lnTo>
                <a:lnTo>
                  <a:pt x="0" y="4002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Slide Number Placeholder 3">
            <a:extLst>
              <a:ext uri="{FF2B5EF4-FFF2-40B4-BE49-F238E27FC236}">
                <a16:creationId xmlns:a16="http://schemas.microsoft.com/office/drawing/2014/main" id="{DB053204-D628-56CF-F507-64D062FB485A}"/>
              </a:ext>
            </a:extLst>
          </p:cNvPr>
          <p:cNvSpPr>
            <a:spLocks noGrp="1"/>
          </p:cNvSpPr>
          <p:nvPr>
            <p:ph type="sldNum" sz="quarter" idx="12"/>
          </p:nvPr>
        </p:nvSpPr>
        <p:spPr/>
        <p:txBody>
          <a:bodyPr/>
          <a:lstStyle/>
          <a:p>
            <a:fld id="{A3D1C70C-36A2-44FC-A083-98959550CFF4}" type="slidenum">
              <a:rPr lang="en-US" smtClean="0"/>
              <a:pPr/>
              <a:t>25</a:t>
            </a:fld>
            <a:endParaRPr lang="en-US"/>
          </a:p>
        </p:txBody>
      </p:sp>
      <p:sp>
        <p:nvSpPr>
          <p:cNvPr id="8" name="Content Placeholder 7">
            <a:extLst>
              <a:ext uri="{FF2B5EF4-FFF2-40B4-BE49-F238E27FC236}">
                <a16:creationId xmlns:a16="http://schemas.microsoft.com/office/drawing/2014/main" id="{93C3134A-0784-1639-A20B-3B86243178E2}"/>
              </a:ext>
            </a:extLst>
          </p:cNvPr>
          <p:cNvSpPr>
            <a:spLocks noGrp="1"/>
          </p:cNvSpPr>
          <p:nvPr>
            <p:ph idx="13"/>
          </p:nvPr>
        </p:nvSpPr>
        <p:spPr>
          <a:xfrm>
            <a:off x="7250551" y="1375968"/>
            <a:ext cx="4614604" cy="1540223"/>
          </a:xfrm>
        </p:spPr>
        <p:txBody>
          <a:bodyPr/>
          <a:lstStyle/>
          <a:p>
            <a:pPr marL="0" indent="0" algn="ctr">
              <a:lnSpc>
                <a:spcPts val="3457"/>
              </a:lnSpc>
              <a:spcBef>
                <a:spcPct val="0"/>
              </a:spcBef>
              <a:buNone/>
            </a:pPr>
            <a:r>
              <a:rPr lang="en-US" sz="2000">
                <a:solidFill>
                  <a:srgbClr val="000000"/>
                </a:solidFill>
                <a:latin typeface="Etna Sans Serif"/>
                <a:ea typeface="Etna Sans Serif"/>
                <a:cs typeface="Etna Sans Serif"/>
                <a:sym typeface="Etna Sans Serif"/>
              </a:rPr>
              <a:t>“You’re thinking of lots of words to describe the dog in the story. Let’s keep going!”</a:t>
            </a:r>
          </a:p>
        </p:txBody>
      </p:sp>
    </p:spTree>
    <p:extLst>
      <p:ext uri="{BB962C8B-B14F-4D97-AF65-F5344CB8AC3E}">
        <p14:creationId xmlns:p14="http://schemas.microsoft.com/office/powerpoint/2010/main" val="405596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9377-4FCE-4A97-91C0-2C15F138D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55EA1-C872-F435-CC22-DB60A543CF2A}"/>
              </a:ext>
            </a:extLst>
          </p:cNvPr>
          <p:cNvSpPr>
            <a:spLocks noGrp="1"/>
          </p:cNvSpPr>
          <p:nvPr>
            <p:ph type="title"/>
          </p:nvPr>
        </p:nvSpPr>
        <p:spPr/>
        <p:txBody>
          <a:bodyPr/>
          <a:lstStyle/>
          <a:p>
            <a:r>
              <a:rPr lang="en-US"/>
              <a:t>3. Give Specific Feedback</a:t>
            </a:r>
          </a:p>
        </p:txBody>
      </p:sp>
      <p:sp>
        <p:nvSpPr>
          <p:cNvPr id="3" name="Text Placeholder 2">
            <a:extLst>
              <a:ext uri="{FF2B5EF4-FFF2-40B4-BE49-F238E27FC236}">
                <a16:creationId xmlns:a16="http://schemas.microsoft.com/office/drawing/2014/main" id="{B8301E9A-986F-2146-F60A-DE7A373C0F99}"/>
              </a:ext>
            </a:extLst>
          </p:cNvPr>
          <p:cNvSpPr>
            <a:spLocks noGrp="1"/>
          </p:cNvSpPr>
          <p:nvPr>
            <p:ph idx="1"/>
          </p:nvPr>
        </p:nvSpPr>
        <p:spPr>
          <a:xfrm>
            <a:off x="341470" y="1222375"/>
            <a:ext cx="5273798" cy="4453338"/>
          </a:xfrm>
        </p:spPr>
        <p:txBody>
          <a:bodyPr>
            <a:noAutofit/>
          </a:bodyPr>
          <a:lstStyle/>
          <a:p>
            <a:pPr marL="0" indent="0">
              <a:lnSpc>
                <a:spcPct val="150000"/>
              </a:lnSpc>
              <a:buNone/>
            </a:pPr>
            <a:r>
              <a:rPr lang="en-US" sz="4000">
                <a:solidFill>
                  <a:srgbClr val="000000"/>
                </a:solidFill>
                <a:latin typeface="+mn-lt"/>
                <a:ea typeface="Nunito 2 Bold"/>
                <a:cs typeface="Nunito 2 Bold"/>
                <a:sym typeface="Nunito 2 Bold"/>
              </a:rPr>
              <a:t>Rather than just general comments or praise.</a:t>
            </a:r>
          </a:p>
        </p:txBody>
      </p:sp>
      <p:sp>
        <p:nvSpPr>
          <p:cNvPr id="6" name="Freeform 9" descr="A teacher guides her students through a beanbag-throwing game with hoops on the ground.">
            <a:extLst>
              <a:ext uri="{FF2B5EF4-FFF2-40B4-BE49-F238E27FC236}">
                <a16:creationId xmlns:a16="http://schemas.microsoft.com/office/drawing/2014/main" id="{92B17DF7-7AFC-145F-1458-30B39C1D0F8C}"/>
              </a:ext>
            </a:extLst>
          </p:cNvPr>
          <p:cNvSpPr>
            <a:spLocks noChangeAspect="1"/>
          </p:cNvSpPr>
          <p:nvPr/>
        </p:nvSpPr>
        <p:spPr>
          <a:xfrm>
            <a:off x="5380384" y="1946523"/>
            <a:ext cx="4890052" cy="4193263"/>
          </a:xfrm>
          <a:custGeom>
            <a:avLst/>
            <a:gdLst/>
            <a:ahLst/>
            <a:cxnLst/>
            <a:rect l="l" t="t" r="r" b="b"/>
            <a:pathLst>
              <a:path w="7413282" h="6356958">
                <a:moveTo>
                  <a:pt x="0" y="0"/>
                </a:moveTo>
                <a:lnTo>
                  <a:pt x="7413282" y="0"/>
                </a:lnTo>
                <a:lnTo>
                  <a:pt x="7413282" y="6356958"/>
                </a:lnTo>
                <a:lnTo>
                  <a:pt x="0" y="6356958"/>
                </a:lnTo>
                <a:lnTo>
                  <a:pt x="0" y="0"/>
                </a:lnTo>
                <a:close/>
              </a:path>
            </a:pathLst>
          </a:custGeom>
          <a:blipFill>
            <a:blip r:embed="rId3" cstate="screen">
              <a:extLst>
                <a:ext uri="{28A0092B-C50C-407E-A947-70E740481C1C}">
                  <a14:useLocalDpi xmlns:a14="http://schemas.microsoft.com/office/drawing/2010/main"/>
                </a:ext>
              </a:extLst>
            </a:blip>
            <a:stretch>
              <a:fillRect/>
            </a:stretch>
          </a:blipFill>
          <a:ln w="133350" cap="sq">
            <a:solidFill>
              <a:srgbClr val="000000"/>
            </a:solidFill>
            <a:prstDash val="dash"/>
            <a:miter/>
          </a:ln>
        </p:spPr>
        <p:txBody>
          <a:bodyPr/>
          <a:lstStyle/>
          <a:p>
            <a:endParaRPr lang="en-US"/>
          </a:p>
        </p:txBody>
      </p:sp>
      <p:sp>
        <p:nvSpPr>
          <p:cNvPr id="5" name="Freeform 8">
            <a:extLst>
              <a:ext uri="{FF2B5EF4-FFF2-40B4-BE49-F238E27FC236}">
                <a16:creationId xmlns:a16="http://schemas.microsoft.com/office/drawing/2014/main" id="{72F1D56D-F845-0807-5051-2C4B5306AC66}"/>
              </a:ext>
              <a:ext uri="{C183D7F6-B498-43B3-948B-1728B52AA6E4}">
                <adec:decorative xmlns:adec="http://schemas.microsoft.com/office/drawing/2017/decorative" val="1"/>
              </a:ext>
            </a:extLst>
          </p:cNvPr>
          <p:cNvSpPr/>
          <p:nvPr/>
        </p:nvSpPr>
        <p:spPr>
          <a:xfrm>
            <a:off x="6603080" y="1126475"/>
            <a:ext cx="4748326" cy="1595331"/>
          </a:xfrm>
          <a:custGeom>
            <a:avLst/>
            <a:gdLst/>
            <a:ahLst/>
            <a:cxnLst/>
            <a:rect l="l" t="t" r="r" b="b"/>
            <a:pathLst>
              <a:path w="4392584" h="4002743">
                <a:moveTo>
                  <a:pt x="0" y="0"/>
                </a:moveTo>
                <a:lnTo>
                  <a:pt x="4392584" y="0"/>
                </a:lnTo>
                <a:lnTo>
                  <a:pt x="4392584" y="4002742"/>
                </a:lnTo>
                <a:lnTo>
                  <a:pt x="0" y="40027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F89E6376-749A-F007-0CE7-2F4D33FCFEDB}"/>
              </a:ext>
            </a:extLst>
          </p:cNvPr>
          <p:cNvSpPr>
            <a:spLocks noGrp="1"/>
          </p:cNvSpPr>
          <p:nvPr>
            <p:ph idx="13"/>
          </p:nvPr>
        </p:nvSpPr>
        <p:spPr>
          <a:xfrm>
            <a:off x="6859395" y="1187715"/>
            <a:ext cx="4748326" cy="1498185"/>
          </a:xfrm>
        </p:spPr>
        <p:txBody>
          <a:bodyPr/>
          <a:lstStyle/>
          <a:p>
            <a:pPr marL="0" indent="0" algn="ctr">
              <a:lnSpc>
                <a:spcPts val="2936"/>
              </a:lnSpc>
              <a:spcBef>
                <a:spcPct val="0"/>
              </a:spcBef>
              <a:buNone/>
            </a:pPr>
            <a:r>
              <a:rPr lang="en-US" sz="2000">
                <a:solidFill>
                  <a:srgbClr val="000000"/>
                </a:solidFill>
                <a:latin typeface="Etna Sans Serif"/>
                <a:ea typeface="Etna Sans Serif"/>
                <a:cs typeface="Etna Sans Serif"/>
                <a:sym typeface="Etna Sans Serif"/>
              </a:rPr>
              <a:t>“Your beanbag didn’t make it all the way to the hoop. Try throwing harder next time.” </a:t>
            </a:r>
          </a:p>
        </p:txBody>
      </p:sp>
      <p:sp>
        <p:nvSpPr>
          <p:cNvPr id="4" name="Slide Number Placeholder 3">
            <a:extLst>
              <a:ext uri="{FF2B5EF4-FFF2-40B4-BE49-F238E27FC236}">
                <a16:creationId xmlns:a16="http://schemas.microsoft.com/office/drawing/2014/main" id="{A484CC1E-17E6-D6B8-80A7-B1B23CAF731E}"/>
              </a:ext>
            </a:extLst>
          </p:cNvPr>
          <p:cNvSpPr>
            <a:spLocks noGrp="1"/>
          </p:cNvSpPr>
          <p:nvPr>
            <p:ph type="sldNum" sz="quarter" idx="12"/>
          </p:nvPr>
        </p:nvSpPr>
        <p:spPr/>
        <p:txBody>
          <a:bodyPr/>
          <a:lstStyle/>
          <a:p>
            <a:fld id="{A3D1C70C-36A2-44FC-A083-98959550CFF4}" type="slidenum">
              <a:rPr lang="en-US" smtClean="0"/>
              <a:pPr/>
              <a:t>26</a:t>
            </a:fld>
            <a:endParaRPr lang="en-US"/>
          </a:p>
        </p:txBody>
      </p:sp>
    </p:spTree>
    <p:extLst>
      <p:ext uri="{BB962C8B-B14F-4D97-AF65-F5344CB8AC3E}">
        <p14:creationId xmlns:p14="http://schemas.microsoft.com/office/powerpoint/2010/main" val="2323556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AA50-3BB7-8EC0-D4D9-E7E79EF70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D894D-FE2F-2421-8CA5-3732E3F98120}"/>
              </a:ext>
            </a:extLst>
          </p:cNvPr>
          <p:cNvSpPr>
            <a:spLocks noGrp="1"/>
          </p:cNvSpPr>
          <p:nvPr>
            <p:ph type="title"/>
          </p:nvPr>
        </p:nvSpPr>
        <p:spPr/>
        <p:txBody>
          <a:bodyPr/>
          <a:lstStyle/>
          <a:p>
            <a:r>
              <a:rPr lang="en-US"/>
              <a:t>4. Model</a:t>
            </a:r>
          </a:p>
        </p:txBody>
      </p:sp>
      <p:sp>
        <p:nvSpPr>
          <p:cNvPr id="3" name="Text Placeholder 2">
            <a:extLst>
              <a:ext uri="{FF2B5EF4-FFF2-40B4-BE49-F238E27FC236}">
                <a16:creationId xmlns:a16="http://schemas.microsoft.com/office/drawing/2014/main" id="{DE75ADDC-1555-85A6-6F5C-B0D54C09D1DC}"/>
              </a:ext>
            </a:extLst>
          </p:cNvPr>
          <p:cNvSpPr>
            <a:spLocks noGrp="1"/>
          </p:cNvSpPr>
          <p:nvPr>
            <p:ph idx="1"/>
          </p:nvPr>
        </p:nvSpPr>
        <p:spPr>
          <a:xfrm>
            <a:off x="341470" y="1222375"/>
            <a:ext cx="5273798" cy="4453338"/>
          </a:xfrm>
        </p:spPr>
        <p:txBody>
          <a:bodyPr>
            <a:noAutofit/>
          </a:bodyPr>
          <a:lstStyle/>
          <a:p>
            <a:pPr marL="0" indent="0">
              <a:lnSpc>
                <a:spcPct val="150000"/>
              </a:lnSpc>
              <a:buNone/>
            </a:pPr>
            <a:r>
              <a:rPr lang="en-US">
                <a:solidFill>
                  <a:srgbClr val="000000"/>
                </a:solidFill>
                <a:latin typeface="+mn-lt"/>
                <a:ea typeface="Nunito 2 Bold"/>
                <a:cs typeface="Nunito 2 Bold"/>
                <a:sym typeface="Nunito 2 Bold"/>
              </a:rPr>
              <a:t>Attitudes, expectations, ways of approaching problems, behaviors towards others. Show children rather than telling them.</a:t>
            </a:r>
          </a:p>
        </p:txBody>
      </p:sp>
      <p:sp>
        <p:nvSpPr>
          <p:cNvPr id="7" name="Freeform 8" descr="A teacher addresses a student who wasn't heard the first time.">
            <a:extLst>
              <a:ext uri="{FF2B5EF4-FFF2-40B4-BE49-F238E27FC236}">
                <a16:creationId xmlns:a16="http://schemas.microsoft.com/office/drawing/2014/main" id="{EDD6CF31-0D8B-E72F-7203-F55BD3AA50F7}"/>
              </a:ext>
            </a:extLst>
          </p:cNvPr>
          <p:cNvSpPr>
            <a:spLocks noChangeAspect="1"/>
          </p:cNvSpPr>
          <p:nvPr/>
        </p:nvSpPr>
        <p:spPr>
          <a:xfrm>
            <a:off x="5588921" y="1222375"/>
            <a:ext cx="4649668" cy="4778062"/>
          </a:xfrm>
          <a:custGeom>
            <a:avLst/>
            <a:gdLst/>
            <a:ahLst/>
            <a:cxnLst/>
            <a:rect l="l" t="t" r="r" b="b"/>
            <a:pathLst>
              <a:path w="8008464" h="8229600">
                <a:moveTo>
                  <a:pt x="0" y="0"/>
                </a:moveTo>
                <a:lnTo>
                  <a:pt x="8008464" y="0"/>
                </a:lnTo>
                <a:lnTo>
                  <a:pt x="8008464" y="8229600"/>
                </a:lnTo>
                <a:lnTo>
                  <a:pt x="0" y="82296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8">
            <a:extLst>
              <a:ext uri="{FF2B5EF4-FFF2-40B4-BE49-F238E27FC236}">
                <a16:creationId xmlns:a16="http://schemas.microsoft.com/office/drawing/2014/main" id="{4DF3DBEC-976B-FB29-F705-66E4C2008E43}"/>
              </a:ext>
              <a:ext uri="{C183D7F6-B498-43B3-948B-1728B52AA6E4}">
                <adec:decorative xmlns:adec="http://schemas.microsoft.com/office/drawing/2017/decorative" val="1"/>
              </a:ext>
            </a:extLst>
          </p:cNvPr>
          <p:cNvSpPr/>
          <p:nvPr/>
        </p:nvSpPr>
        <p:spPr>
          <a:xfrm>
            <a:off x="6603080" y="1126475"/>
            <a:ext cx="4748326" cy="1595331"/>
          </a:xfrm>
          <a:custGeom>
            <a:avLst/>
            <a:gdLst/>
            <a:ahLst/>
            <a:cxnLst/>
            <a:rect l="l" t="t" r="r" b="b"/>
            <a:pathLst>
              <a:path w="4392584" h="4002743">
                <a:moveTo>
                  <a:pt x="0" y="0"/>
                </a:moveTo>
                <a:lnTo>
                  <a:pt x="4392584" y="0"/>
                </a:lnTo>
                <a:lnTo>
                  <a:pt x="4392584" y="4002742"/>
                </a:lnTo>
                <a:lnTo>
                  <a:pt x="0" y="4002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54F44614-ED39-B305-E409-014ADBBA5913}"/>
              </a:ext>
            </a:extLst>
          </p:cNvPr>
          <p:cNvSpPr>
            <a:spLocks noGrp="1"/>
          </p:cNvSpPr>
          <p:nvPr>
            <p:ph idx="13"/>
          </p:nvPr>
        </p:nvSpPr>
        <p:spPr>
          <a:xfrm>
            <a:off x="6779882" y="1183905"/>
            <a:ext cx="4748326" cy="1498185"/>
          </a:xfrm>
        </p:spPr>
        <p:txBody>
          <a:bodyPr/>
          <a:lstStyle/>
          <a:p>
            <a:pPr marL="0" indent="0" algn="ctr">
              <a:lnSpc>
                <a:spcPts val="2936"/>
              </a:lnSpc>
              <a:spcBef>
                <a:spcPct val="0"/>
              </a:spcBef>
              <a:buNone/>
            </a:pPr>
            <a:r>
              <a:rPr lang="en-US" sz="2000">
                <a:solidFill>
                  <a:srgbClr val="000000"/>
                </a:solidFill>
                <a:latin typeface="Etna Sans Serif"/>
                <a:ea typeface="Etna Sans Serif"/>
                <a:cs typeface="Etna Sans Serif"/>
                <a:sym typeface="Etna Sans Serif"/>
              </a:rPr>
              <a:t>“I’m sorry ben, I didn’t hear your idea. Can you repeat it again please?”</a:t>
            </a:r>
          </a:p>
        </p:txBody>
      </p:sp>
      <p:sp>
        <p:nvSpPr>
          <p:cNvPr id="4" name="Slide Number Placeholder 3">
            <a:extLst>
              <a:ext uri="{FF2B5EF4-FFF2-40B4-BE49-F238E27FC236}">
                <a16:creationId xmlns:a16="http://schemas.microsoft.com/office/drawing/2014/main" id="{3805AF7F-F532-A915-804E-34A452F8D73D}"/>
              </a:ext>
            </a:extLst>
          </p:cNvPr>
          <p:cNvSpPr>
            <a:spLocks noGrp="1"/>
          </p:cNvSpPr>
          <p:nvPr>
            <p:ph type="sldNum" sz="quarter" idx="12"/>
          </p:nvPr>
        </p:nvSpPr>
        <p:spPr/>
        <p:txBody>
          <a:bodyPr/>
          <a:lstStyle/>
          <a:p>
            <a:fld id="{A3D1C70C-36A2-44FC-A083-98959550CFF4}" type="slidenum">
              <a:rPr lang="en-US" smtClean="0"/>
              <a:pPr/>
              <a:t>27</a:t>
            </a:fld>
            <a:endParaRPr lang="en-US"/>
          </a:p>
        </p:txBody>
      </p:sp>
    </p:spTree>
    <p:extLst>
      <p:ext uri="{BB962C8B-B14F-4D97-AF65-F5344CB8AC3E}">
        <p14:creationId xmlns:p14="http://schemas.microsoft.com/office/powerpoint/2010/main" val="1262875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EBBE-8F2F-3F10-C8FD-B53FF58BC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44BB2-A185-72C6-B51E-4D466BE42CF2}"/>
              </a:ext>
            </a:extLst>
          </p:cNvPr>
          <p:cNvSpPr>
            <a:spLocks noGrp="1"/>
          </p:cNvSpPr>
          <p:nvPr>
            <p:ph type="title"/>
          </p:nvPr>
        </p:nvSpPr>
        <p:spPr/>
        <p:txBody>
          <a:bodyPr/>
          <a:lstStyle/>
          <a:p>
            <a:r>
              <a:rPr lang="en-US"/>
              <a:t>5. Demonstrate</a:t>
            </a:r>
          </a:p>
        </p:txBody>
      </p:sp>
      <p:sp>
        <p:nvSpPr>
          <p:cNvPr id="3" name="Text Placeholder 2">
            <a:extLst>
              <a:ext uri="{FF2B5EF4-FFF2-40B4-BE49-F238E27FC236}">
                <a16:creationId xmlns:a16="http://schemas.microsoft.com/office/drawing/2014/main" id="{673B9F32-F74D-0352-46A5-28D6EF817AB5}"/>
              </a:ext>
            </a:extLst>
          </p:cNvPr>
          <p:cNvSpPr>
            <a:spLocks noGrp="1"/>
          </p:cNvSpPr>
          <p:nvPr>
            <p:ph idx="1"/>
          </p:nvPr>
        </p:nvSpPr>
        <p:spPr>
          <a:xfrm>
            <a:off x="341469" y="1222375"/>
            <a:ext cx="6615921" cy="1923591"/>
          </a:xfrm>
        </p:spPr>
        <p:txBody>
          <a:bodyPr>
            <a:noAutofit/>
          </a:bodyPr>
          <a:lstStyle/>
          <a:p>
            <a:pPr marL="0" indent="0">
              <a:lnSpc>
                <a:spcPct val="100000"/>
              </a:lnSpc>
              <a:buNone/>
            </a:pPr>
            <a:r>
              <a:rPr lang="en-US" sz="2800">
                <a:solidFill>
                  <a:srgbClr val="000000"/>
                </a:solidFill>
                <a:latin typeface="+mn-lt"/>
                <a:ea typeface="Nunito 2 Bold"/>
                <a:cs typeface="Nunito 2 Bold"/>
                <a:sym typeface="Nunito 2 Bold"/>
              </a:rPr>
              <a:t>The correct way to do something. This usually involves a procedure or specific steps or tasks that need to be accomplished in a certain way. </a:t>
            </a:r>
          </a:p>
        </p:txBody>
      </p:sp>
      <p:sp>
        <p:nvSpPr>
          <p:cNvPr id="8" name="Content Placeholder 7">
            <a:extLst>
              <a:ext uri="{FF2B5EF4-FFF2-40B4-BE49-F238E27FC236}">
                <a16:creationId xmlns:a16="http://schemas.microsoft.com/office/drawing/2014/main" id="{585836CF-2EAD-B7C8-6CC5-11955E56868E}"/>
              </a:ext>
            </a:extLst>
          </p:cNvPr>
          <p:cNvSpPr>
            <a:spLocks noGrp="1"/>
          </p:cNvSpPr>
          <p:nvPr>
            <p:ph idx="13"/>
          </p:nvPr>
        </p:nvSpPr>
        <p:spPr>
          <a:xfrm>
            <a:off x="341468" y="2948271"/>
            <a:ext cx="6615921" cy="2724747"/>
          </a:xfrm>
        </p:spPr>
        <p:txBody>
          <a:bodyPr/>
          <a:lstStyle/>
          <a:p>
            <a:pPr marL="0" indent="0">
              <a:lnSpc>
                <a:spcPct val="100000"/>
              </a:lnSpc>
              <a:spcBef>
                <a:spcPct val="0"/>
              </a:spcBef>
              <a:buNone/>
            </a:pPr>
            <a:r>
              <a:rPr lang="en-US" sz="2800">
                <a:solidFill>
                  <a:srgbClr val="000000"/>
                </a:solidFill>
                <a:latin typeface="+mn-lt"/>
                <a:ea typeface="Etna Sans Serif"/>
                <a:cs typeface="Etna Sans Serif"/>
                <a:sym typeface="Etna Sans Serif"/>
              </a:rPr>
              <a:t>For example, demonstrate how to write the letter a by writing it several ways: on a chart, on the whiteboard, in the sand, and in the air. In shared writing, demonstrating that we read and write from left to right.</a:t>
            </a:r>
          </a:p>
        </p:txBody>
      </p:sp>
      <p:sp>
        <p:nvSpPr>
          <p:cNvPr id="9" name="Freeform 9" descr="A teacher holds up the letter &quot;A&quot; to her students.">
            <a:extLst>
              <a:ext uri="{FF2B5EF4-FFF2-40B4-BE49-F238E27FC236}">
                <a16:creationId xmlns:a16="http://schemas.microsoft.com/office/drawing/2014/main" id="{06DB2B0A-DAF4-6A90-B1E9-D341B29DC9BF}"/>
              </a:ext>
            </a:extLst>
          </p:cNvPr>
          <p:cNvSpPr>
            <a:spLocks noChangeAspect="1"/>
          </p:cNvSpPr>
          <p:nvPr/>
        </p:nvSpPr>
        <p:spPr>
          <a:xfrm>
            <a:off x="6528316" y="179282"/>
            <a:ext cx="5251457" cy="3048836"/>
          </a:xfrm>
          <a:custGeom>
            <a:avLst/>
            <a:gdLst/>
            <a:ahLst/>
            <a:cxnLst/>
            <a:rect l="l" t="t" r="r" b="b"/>
            <a:pathLst>
              <a:path w="8505554" h="4938065">
                <a:moveTo>
                  <a:pt x="0" y="0"/>
                </a:moveTo>
                <a:lnTo>
                  <a:pt x="8505554" y="0"/>
                </a:lnTo>
                <a:lnTo>
                  <a:pt x="8505554" y="4938065"/>
                </a:lnTo>
                <a:lnTo>
                  <a:pt x="0" y="4938065"/>
                </a:lnTo>
                <a:lnTo>
                  <a:pt x="0" y="0"/>
                </a:lnTo>
                <a:close/>
              </a:path>
            </a:pathLst>
          </a:custGeom>
          <a:blipFill>
            <a:blip r:embed="rId3" cstate="screen">
              <a:extLst>
                <a:ext uri="{28A0092B-C50C-407E-A947-70E740481C1C}">
                  <a14:useLocalDpi xmlns:a14="http://schemas.microsoft.com/office/drawing/2010/main"/>
                </a:ext>
              </a:extLst>
            </a:blip>
            <a:stretch>
              <a:fillRect/>
            </a:stretch>
          </a:blipFill>
          <a:ln w="142875" cap="sq">
            <a:solidFill>
              <a:srgbClr val="000000"/>
            </a:solidFill>
            <a:prstDash val="dash"/>
            <a:miter/>
          </a:ln>
        </p:spPr>
        <p:txBody>
          <a:bodyPr/>
          <a:lstStyle/>
          <a:p>
            <a:endParaRPr lang="en-US"/>
          </a:p>
        </p:txBody>
      </p:sp>
      <p:sp>
        <p:nvSpPr>
          <p:cNvPr id="6" name="Freeform 8" descr="A teacher guides her students through simple sentence structure.">
            <a:extLst>
              <a:ext uri="{FF2B5EF4-FFF2-40B4-BE49-F238E27FC236}">
                <a16:creationId xmlns:a16="http://schemas.microsoft.com/office/drawing/2014/main" id="{7BA00A6E-E8DE-88CC-7CCC-02CE49C7468C}"/>
              </a:ext>
              <a:ext uri="{C183D7F6-B498-43B3-948B-1728B52AA6E4}">
                <adec:decorative xmlns:adec="http://schemas.microsoft.com/office/drawing/2017/decorative" val="0"/>
              </a:ext>
            </a:extLst>
          </p:cNvPr>
          <p:cNvSpPr>
            <a:spLocks noChangeAspect="1"/>
          </p:cNvSpPr>
          <p:nvPr/>
        </p:nvSpPr>
        <p:spPr>
          <a:xfrm>
            <a:off x="6528316" y="3256626"/>
            <a:ext cx="5251457" cy="2889911"/>
          </a:xfrm>
          <a:custGeom>
            <a:avLst/>
            <a:gdLst/>
            <a:ahLst/>
            <a:cxnLst/>
            <a:rect l="l" t="t" r="r" b="b"/>
            <a:pathLst>
              <a:path w="8505554" h="4680661">
                <a:moveTo>
                  <a:pt x="0" y="0"/>
                </a:moveTo>
                <a:lnTo>
                  <a:pt x="8505554" y="0"/>
                </a:lnTo>
                <a:lnTo>
                  <a:pt x="8505554" y="4680661"/>
                </a:lnTo>
                <a:lnTo>
                  <a:pt x="0" y="4680661"/>
                </a:lnTo>
                <a:lnTo>
                  <a:pt x="0" y="0"/>
                </a:lnTo>
                <a:close/>
              </a:path>
            </a:pathLst>
          </a:custGeom>
          <a:blipFill>
            <a:blip r:embed="rId4" cstate="screen">
              <a:extLst>
                <a:ext uri="{28A0092B-C50C-407E-A947-70E740481C1C}">
                  <a14:useLocalDpi xmlns:a14="http://schemas.microsoft.com/office/drawing/2010/main"/>
                </a:ext>
              </a:extLst>
            </a:blip>
            <a:stretch>
              <a:fillRect/>
            </a:stretch>
          </a:blipFill>
          <a:ln w="152400" cap="sq">
            <a:solidFill>
              <a:srgbClr val="000000"/>
            </a:solidFill>
            <a:prstDash val="dash"/>
            <a:miter/>
          </a:ln>
        </p:spPr>
        <p:txBody>
          <a:bodyPr/>
          <a:lstStyle/>
          <a:p>
            <a:endParaRPr lang="en-US"/>
          </a:p>
        </p:txBody>
      </p:sp>
      <p:sp>
        <p:nvSpPr>
          <p:cNvPr id="4" name="Slide Number Placeholder 3">
            <a:extLst>
              <a:ext uri="{FF2B5EF4-FFF2-40B4-BE49-F238E27FC236}">
                <a16:creationId xmlns:a16="http://schemas.microsoft.com/office/drawing/2014/main" id="{C6490AA2-D643-1F80-16FF-522A3FE7FAB7}"/>
              </a:ext>
            </a:extLst>
          </p:cNvPr>
          <p:cNvSpPr>
            <a:spLocks noGrp="1"/>
          </p:cNvSpPr>
          <p:nvPr>
            <p:ph type="sldNum" sz="quarter" idx="12"/>
          </p:nvPr>
        </p:nvSpPr>
        <p:spPr/>
        <p:txBody>
          <a:bodyPr/>
          <a:lstStyle/>
          <a:p>
            <a:fld id="{A3D1C70C-36A2-44FC-A083-98959550CFF4}" type="slidenum">
              <a:rPr lang="en-US" smtClean="0"/>
              <a:pPr/>
              <a:t>28</a:t>
            </a:fld>
            <a:endParaRPr lang="en-US"/>
          </a:p>
        </p:txBody>
      </p:sp>
    </p:spTree>
    <p:extLst>
      <p:ext uri="{BB962C8B-B14F-4D97-AF65-F5344CB8AC3E}">
        <p14:creationId xmlns:p14="http://schemas.microsoft.com/office/powerpoint/2010/main" val="2175953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CAB19-F500-95C7-E702-4C900F8B0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C8577-1F43-ED2A-0E08-8FE843DA852E}"/>
              </a:ext>
            </a:extLst>
          </p:cNvPr>
          <p:cNvSpPr>
            <a:spLocks noGrp="1"/>
          </p:cNvSpPr>
          <p:nvPr>
            <p:ph type="title"/>
          </p:nvPr>
        </p:nvSpPr>
        <p:spPr/>
        <p:txBody>
          <a:bodyPr/>
          <a:lstStyle/>
          <a:p>
            <a:r>
              <a:rPr lang="en-US"/>
              <a:t>6. Create or Add Challenge</a:t>
            </a:r>
          </a:p>
        </p:txBody>
      </p:sp>
      <p:sp>
        <p:nvSpPr>
          <p:cNvPr id="3" name="Text Placeholder 2">
            <a:extLst>
              <a:ext uri="{FF2B5EF4-FFF2-40B4-BE49-F238E27FC236}">
                <a16:creationId xmlns:a16="http://schemas.microsoft.com/office/drawing/2014/main" id="{94CFE0CC-02F9-21C4-27C3-EC02A5226C1D}"/>
              </a:ext>
            </a:extLst>
          </p:cNvPr>
          <p:cNvSpPr>
            <a:spLocks noGrp="1"/>
          </p:cNvSpPr>
          <p:nvPr>
            <p:ph idx="1"/>
          </p:nvPr>
        </p:nvSpPr>
        <p:spPr>
          <a:xfrm>
            <a:off x="341470" y="1222375"/>
            <a:ext cx="5873800" cy="1784995"/>
          </a:xfrm>
        </p:spPr>
        <p:txBody>
          <a:bodyPr>
            <a:noAutofit/>
          </a:bodyPr>
          <a:lstStyle/>
          <a:p>
            <a:pPr marL="0" indent="0">
              <a:lnSpc>
                <a:spcPct val="100000"/>
              </a:lnSpc>
              <a:buNone/>
            </a:pPr>
            <a:r>
              <a:rPr lang="en-US" sz="2800">
                <a:solidFill>
                  <a:srgbClr val="000000"/>
                </a:solidFill>
                <a:latin typeface="+mn-lt"/>
                <a:ea typeface="Nunito 2 Bold"/>
                <a:cs typeface="Nunito 2 Bold"/>
                <a:sym typeface="Nunito 2 Bold"/>
              </a:rPr>
              <a:t>So that a task goes a bit beyond what they can already do. Work within their “Zone of Proximal Development.”</a:t>
            </a:r>
          </a:p>
        </p:txBody>
      </p:sp>
      <p:sp>
        <p:nvSpPr>
          <p:cNvPr id="8" name="Content Placeholder 7">
            <a:extLst>
              <a:ext uri="{FF2B5EF4-FFF2-40B4-BE49-F238E27FC236}">
                <a16:creationId xmlns:a16="http://schemas.microsoft.com/office/drawing/2014/main" id="{0B74B233-1B55-9C9E-B731-45F16D98EB7F}"/>
              </a:ext>
            </a:extLst>
          </p:cNvPr>
          <p:cNvSpPr>
            <a:spLocks noGrp="1"/>
          </p:cNvSpPr>
          <p:nvPr>
            <p:ph idx="13"/>
          </p:nvPr>
        </p:nvSpPr>
        <p:spPr>
          <a:xfrm>
            <a:off x="341470" y="3186913"/>
            <a:ext cx="6827956" cy="3093539"/>
          </a:xfrm>
        </p:spPr>
        <p:txBody>
          <a:bodyPr/>
          <a:lstStyle/>
          <a:p>
            <a:pPr marL="0" indent="0">
              <a:lnSpc>
                <a:spcPct val="150000"/>
              </a:lnSpc>
              <a:spcBef>
                <a:spcPct val="0"/>
              </a:spcBef>
              <a:buNone/>
            </a:pPr>
            <a:r>
              <a:rPr lang="en-US" sz="2400">
                <a:solidFill>
                  <a:srgbClr val="000000"/>
                </a:solidFill>
                <a:latin typeface="+mn-lt"/>
                <a:ea typeface="Etna Sans Serif"/>
                <a:cs typeface="Etna Sans Serif"/>
                <a:sym typeface="Etna Sans Serif"/>
              </a:rPr>
              <a:t>For example, after children can visually identify their name, it’s time to have students identify the individual letters in their name, sequence the letters in their name, and to write the letters in their name.</a:t>
            </a:r>
          </a:p>
        </p:txBody>
      </p:sp>
      <p:sp>
        <p:nvSpPr>
          <p:cNvPr id="6" name="Freeform 6" descr="A girl arranges pieces of paper with letters on them into the name Olivia.">
            <a:extLst>
              <a:ext uri="{FF2B5EF4-FFF2-40B4-BE49-F238E27FC236}">
                <a16:creationId xmlns:a16="http://schemas.microsoft.com/office/drawing/2014/main" id="{1F240E6C-00E0-2AE3-60C0-A5DBBE9ECDFB}"/>
              </a:ext>
            </a:extLst>
          </p:cNvPr>
          <p:cNvSpPr>
            <a:spLocks noChangeAspect="1"/>
          </p:cNvSpPr>
          <p:nvPr/>
        </p:nvSpPr>
        <p:spPr>
          <a:xfrm>
            <a:off x="6516742" y="1107784"/>
            <a:ext cx="4926486" cy="2563303"/>
          </a:xfrm>
          <a:custGeom>
            <a:avLst/>
            <a:gdLst/>
            <a:ahLst/>
            <a:cxnLst/>
            <a:rect l="l" t="t" r="r" b="b"/>
            <a:pathLst>
              <a:path w="6505646" h="3384957">
                <a:moveTo>
                  <a:pt x="0" y="0"/>
                </a:moveTo>
                <a:lnTo>
                  <a:pt x="6505646" y="0"/>
                </a:lnTo>
                <a:lnTo>
                  <a:pt x="6505646" y="3384957"/>
                </a:lnTo>
                <a:lnTo>
                  <a:pt x="0" y="3384957"/>
                </a:lnTo>
                <a:lnTo>
                  <a:pt x="0" y="0"/>
                </a:lnTo>
                <a:close/>
              </a:path>
            </a:pathLst>
          </a:custGeom>
          <a:blipFill>
            <a:blip r:embed="rId2" cstate="screen">
              <a:extLst>
                <a:ext uri="{28A0092B-C50C-407E-A947-70E740481C1C}">
                  <a14:useLocalDpi xmlns:a14="http://schemas.microsoft.com/office/drawing/2010/main"/>
                </a:ext>
              </a:extLst>
            </a:blip>
            <a:stretch>
              <a:fillRect/>
            </a:stretch>
          </a:blipFill>
          <a:ln w="152400" cap="sq">
            <a:solidFill>
              <a:srgbClr val="000000"/>
            </a:solidFill>
            <a:prstDash val="dash"/>
            <a:miter/>
          </a:ln>
        </p:spPr>
        <p:txBody>
          <a:bodyPr/>
          <a:lstStyle/>
          <a:p>
            <a:endParaRPr lang="en-US"/>
          </a:p>
        </p:txBody>
      </p:sp>
      <p:sp>
        <p:nvSpPr>
          <p:cNvPr id="9" name="Freeform 7" descr="The name Jacob is written on blue paper. The J is colored in with colorful paint applied by a Q-tip.">
            <a:extLst>
              <a:ext uri="{FF2B5EF4-FFF2-40B4-BE49-F238E27FC236}">
                <a16:creationId xmlns:a16="http://schemas.microsoft.com/office/drawing/2014/main" id="{092FED44-EEC0-18E2-2026-406EE9AC18EE}"/>
              </a:ext>
            </a:extLst>
          </p:cNvPr>
          <p:cNvSpPr>
            <a:spLocks noChangeAspect="1"/>
          </p:cNvSpPr>
          <p:nvPr/>
        </p:nvSpPr>
        <p:spPr>
          <a:xfrm>
            <a:off x="6516742" y="3671087"/>
            <a:ext cx="4926486" cy="2413494"/>
          </a:xfrm>
          <a:custGeom>
            <a:avLst/>
            <a:gdLst/>
            <a:ahLst/>
            <a:cxnLst/>
            <a:rect l="l" t="t" r="r" b="b"/>
            <a:pathLst>
              <a:path w="6505646" h="3187127">
                <a:moveTo>
                  <a:pt x="0" y="0"/>
                </a:moveTo>
                <a:lnTo>
                  <a:pt x="6505646" y="0"/>
                </a:lnTo>
                <a:lnTo>
                  <a:pt x="6505646" y="3187127"/>
                </a:lnTo>
                <a:lnTo>
                  <a:pt x="0" y="3187127"/>
                </a:lnTo>
                <a:lnTo>
                  <a:pt x="0" y="0"/>
                </a:lnTo>
                <a:close/>
              </a:path>
            </a:pathLst>
          </a:custGeom>
          <a:blipFill>
            <a:blip r:embed="rId3" cstate="screen">
              <a:extLst>
                <a:ext uri="{28A0092B-C50C-407E-A947-70E740481C1C}">
                  <a14:useLocalDpi xmlns:a14="http://schemas.microsoft.com/office/drawing/2010/main"/>
                </a:ext>
              </a:extLst>
            </a:blip>
            <a:stretch>
              <a:fillRect/>
            </a:stretch>
          </a:blipFill>
          <a:ln w="161925" cap="sq">
            <a:solidFill>
              <a:srgbClr val="000000"/>
            </a:solidFill>
            <a:prstDash val="dash"/>
            <a:miter/>
          </a:ln>
        </p:spPr>
        <p:txBody>
          <a:bodyPr/>
          <a:lstStyle/>
          <a:p>
            <a:endParaRPr lang="en-US"/>
          </a:p>
        </p:txBody>
      </p:sp>
      <p:sp>
        <p:nvSpPr>
          <p:cNvPr id="4" name="Slide Number Placeholder 3">
            <a:extLst>
              <a:ext uri="{FF2B5EF4-FFF2-40B4-BE49-F238E27FC236}">
                <a16:creationId xmlns:a16="http://schemas.microsoft.com/office/drawing/2014/main" id="{316F019D-8D1D-F5CF-C97C-3CD277721888}"/>
              </a:ext>
            </a:extLst>
          </p:cNvPr>
          <p:cNvSpPr>
            <a:spLocks noGrp="1"/>
          </p:cNvSpPr>
          <p:nvPr>
            <p:ph type="sldNum" sz="quarter" idx="12"/>
          </p:nvPr>
        </p:nvSpPr>
        <p:spPr/>
        <p:txBody>
          <a:bodyPr/>
          <a:lstStyle/>
          <a:p>
            <a:fld id="{A3D1C70C-36A2-44FC-A083-98959550CFF4}" type="slidenum">
              <a:rPr lang="en-US" smtClean="0"/>
              <a:pPr/>
              <a:t>29</a:t>
            </a:fld>
            <a:endParaRPr lang="en-US"/>
          </a:p>
        </p:txBody>
      </p:sp>
    </p:spTree>
    <p:extLst>
      <p:ext uri="{BB962C8B-B14F-4D97-AF65-F5344CB8AC3E}">
        <p14:creationId xmlns:p14="http://schemas.microsoft.com/office/powerpoint/2010/main" val="3924187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A822-4657-B932-6F6D-61BB664DE3FE}"/>
              </a:ext>
            </a:extLst>
          </p:cNvPr>
          <p:cNvSpPr>
            <a:spLocks noGrp="1"/>
          </p:cNvSpPr>
          <p:nvPr>
            <p:ph type="title"/>
          </p:nvPr>
        </p:nvSpPr>
        <p:spPr/>
        <p:txBody>
          <a:bodyPr/>
          <a:lstStyle/>
          <a:p>
            <a:r>
              <a:rPr lang="en-US">
                <a:latin typeface="Palatino Linotype"/>
              </a:rPr>
              <a:t>Preschool (2 of 3)</a:t>
            </a:r>
            <a:endParaRPr lang="en-US"/>
          </a:p>
        </p:txBody>
      </p:sp>
      <p:sp>
        <p:nvSpPr>
          <p:cNvPr id="5" name="Content Placeholder 4">
            <a:extLst>
              <a:ext uri="{FF2B5EF4-FFF2-40B4-BE49-F238E27FC236}">
                <a16:creationId xmlns:a16="http://schemas.microsoft.com/office/drawing/2014/main" id="{64267A49-B743-CDD9-4832-8AB953955AEC}"/>
              </a:ext>
            </a:extLst>
          </p:cNvPr>
          <p:cNvSpPr>
            <a:spLocks noGrp="1"/>
          </p:cNvSpPr>
          <p:nvPr>
            <p:ph type="body" sz="quarter" idx="11"/>
          </p:nvPr>
        </p:nvSpPr>
        <p:spPr>
          <a:xfrm>
            <a:off x="111211" y="1212276"/>
            <a:ext cx="5251622" cy="4803775"/>
          </a:xfrm>
        </p:spPr>
        <p:txBody>
          <a:bodyPr rIns="457200">
            <a:normAutofit fontScale="92500" lnSpcReduction="10000"/>
          </a:bodyPr>
          <a:lstStyle/>
          <a:p>
            <a:pPr marL="0" indent="0">
              <a:spcBef>
                <a:spcPts val="0"/>
              </a:spcBef>
              <a:spcAft>
                <a:spcPts val="1800"/>
              </a:spcAft>
              <a:buNone/>
            </a:pPr>
            <a:r>
              <a:rPr lang="en-US" sz="3200"/>
              <a:t>Preschool teacher conducting a daily interactive read aloud, reading with fluency, expression and enthusiasm, and pausing to ask students open-ended questions throughout the read aloud. Students love to share their thoughts!​</a:t>
            </a:r>
          </a:p>
        </p:txBody>
      </p:sp>
      <p:sp>
        <p:nvSpPr>
          <p:cNvPr id="3" name="Freeform 6" descr="Small group of children on a rug looking at the teacher.">
            <a:extLst>
              <a:ext uri="{FF2B5EF4-FFF2-40B4-BE49-F238E27FC236}">
                <a16:creationId xmlns:a16="http://schemas.microsoft.com/office/drawing/2014/main" id="{21E88424-F1B7-9D9D-F6EC-2CCCD71D34AB}"/>
              </a:ext>
            </a:extLst>
          </p:cNvPr>
          <p:cNvSpPr>
            <a:spLocks noChangeAspect="1"/>
          </p:cNvSpPr>
          <p:nvPr/>
        </p:nvSpPr>
        <p:spPr>
          <a:xfrm>
            <a:off x="5029200" y="1004215"/>
            <a:ext cx="6149757" cy="5219899"/>
          </a:xfrm>
          <a:custGeom>
            <a:avLst/>
            <a:gdLst/>
            <a:ahLst/>
            <a:cxnLst/>
            <a:rect l="l" t="t" r="r" b="b"/>
            <a:pathLst>
              <a:path w="11415275" h="9689257">
                <a:moveTo>
                  <a:pt x="0" y="0"/>
                </a:moveTo>
                <a:lnTo>
                  <a:pt x="11415274" y="0"/>
                </a:lnTo>
                <a:lnTo>
                  <a:pt x="11415274" y="9689257"/>
                </a:lnTo>
                <a:lnTo>
                  <a:pt x="0" y="968925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D3E0D9FD-F693-7413-9C9D-401ED830FB61}"/>
              </a:ext>
            </a:extLst>
          </p:cNvPr>
          <p:cNvSpPr>
            <a:spLocks noGrp="1"/>
          </p:cNvSpPr>
          <p:nvPr>
            <p:ph type="sldNum" sz="quarter" idx="10"/>
          </p:nvPr>
        </p:nvSpPr>
        <p:spPr/>
        <p:txBody>
          <a:bodyPr/>
          <a:lstStyle/>
          <a:p>
            <a:fld id="{A3D1C70C-36A2-44FC-A083-98959550CFF4}" type="slidenum">
              <a:rPr lang="en-US" smtClean="0"/>
              <a:pPr/>
              <a:t>3</a:t>
            </a:fld>
            <a:endParaRPr lang="en-US"/>
          </a:p>
        </p:txBody>
      </p:sp>
    </p:spTree>
    <p:extLst>
      <p:ext uri="{BB962C8B-B14F-4D97-AF65-F5344CB8AC3E}">
        <p14:creationId xmlns:p14="http://schemas.microsoft.com/office/powerpoint/2010/main" val="3002990117"/>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B2940-07E8-D6AC-8B05-84BD74084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CBB4C-7A6F-4950-EDE1-1FE821673222}"/>
              </a:ext>
            </a:extLst>
          </p:cNvPr>
          <p:cNvSpPr>
            <a:spLocks noGrp="1"/>
          </p:cNvSpPr>
          <p:nvPr>
            <p:ph type="title"/>
          </p:nvPr>
        </p:nvSpPr>
        <p:spPr/>
        <p:txBody>
          <a:bodyPr/>
          <a:lstStyle/>
          <a:p>
            <a:r>
              <a:rPr lang="en-US"/>
              <a:t>7. Ask Questions</a:t>
            </a:r>
          </a:p>
        </p:txBody>
      </p:sp>
      <p:sp>
        <p:nvSpPr>
          <p:cNvPr id="3" name="Text Placeholder 2">
            <a:extLst>
              <a:ext uri="{FF2B5EF4-FFF2-40B4-BE49-F238E27FC236}">
                <a16:creationId xmlns:a16="http://schemas.microsoft.com/office/drawing/2014/main" id="{19411957-71B2-4994-59F7-1C8B3892168A}"/>
              </a:ext>
            </a:extLst>
          </p:cNvPr>
          <p:cNvSpPr>
            <a:spLocks noGrp="1"/>
          </p:cNvSpPr>
          <p:nvPr>
            <p:ph idx="1"/>
          </p:nvPr>
        </p:nvSpPr>
        <p:spPr>
          <a:xfrm>
            <a:off x="328217" y="992904"/>
            <a:ext cx="6175272" cy="3095147"/>
          </a:xfrm>
        </p:spPr>
        <p:txBody>
          <a:bodyPr>
            <a:noAutofit/>
          </a:bodyPr>
          <a:lstStyle/>
          <a:p>
            <a:pPr marL="0" lvl="0" indent="0" algn="l">
              <a:lnSpc>
                <a:spcPct val="150000"/>
              </a:lnSpc>
            </a:pPr>
            <a:r>
              <a:rPr lang="en-US">
                <a:solidFill>
                  <a:srgbClr val="000000"/>
                </a:solidFill>
                <a:latin typeface="+mn-lt"/>
                <a:ea typeface="Nunito 1 Bold"/>
                <a:cs typeface="Nunito 1 Bold"/>
                <a:sym typeface="Nunito 1 Bold"/>
              </a:rPr>
              <a:t>That engage children in language expansion and critical thinking skills.</a:t>
            </a:r>
          </a:p>
          <a:p>
            <a:pPr marL="0" lvl="0" indent="0" algn="l">
              <a:lnSpc>
                <a:spcPct val="100000"/>
              </a:lnSpc>
            </a:pPr>
            <a:r>
              <a:rPr lang="en-US">
                <a:solidFill>
                  <a:srgbClr val="000000"/>
                </a:solidFill>
                <a:latin typeface="+mn-lt"/>
                <a:ea typeface="Nunito 1 Bold"/>
                <a:cs typeface="Nunito 1 Bold"/>
                <a:sym typeface="Nunito 1 Bold"/>
              </a:rPr>
              <a:t>Ask open-ended questions!</a:t>
            </a:r>
          </a:p>
        </p:txBody>
      </p:sp>
      <p:sp>
        <p:nvSpPr>
          <p:cNvPr id="8" name="Content Placeholder 7">
            <a:extLst>
              <a:ext uri="{FF2B5EF4-FFF2-40B4-BE49-F238E27FC236}">
                <a16:creationId xmlns:a16="http://schemas.microsoft.com/office/drawing/2014/main" id="{70D67CA1-7337-BA6F-43CB-225505DBDDAA}"/>
              </a:ext>
            </a:extLst>
          </p:cNvPr>
          <p:cNvSpPr>
            <a:spLocks noGrp="1"/>
          </p:cNvSpPr>
          <p:nvPr>
            <p:ph idx="13"/>
          </p:nvPr>
        </p:nvSpPr>
        <p:spPr>
          <a:xfrm>
            <a:off x="328217" y="4187556"/>
            <a:ext cx="6456895" cy="2291548"/>
          </a:xfrm>
        </p:spPr>
        <p:txBody>
          <a:bodyPr/>
          <a:lstStyle/>
          <a:p>
            <a:pPr marL="0" indent="0">
              <a:lnSpc>
                <a:spcPct val="100000"/>
              </a:lnSpc>
              <a:buNone/>
            </a:pPr>
            <a:r>
              <a:rPr lang="en-US" sz="2800">
                <a:solidFill>
                  <a:srgbClr val="000000"/>
                </a:solidFill>
                <a:latin typeface="+mn-lt"/>
                <a:ea typeface="Etna Sans Serif"/>
                <a:cs typeface="Etna Sans Serif"/>
                <a:sym typeface="Etna Sans Serif"/>
              </a:rPr>
              <a:t>“Let’s make a prediction! By looking at the picture on the cover and reading the title, what do you think this story will be about?”</a:t>
            </a:r>
          </a:p>
        </p:txBody>
      </p:sp>
      <p:sp>
        <p:nvSpPr>
          <p:cNvPr id="5" name="Freeform 5" descr="Children raise their hands in class.">
            <a:extLst>
              <a:ext uri="{FF2B5EF4-FFF2-40B4-BE49-F238E27FC236}">
                <a16:creationId xmlns:a16="http://schemas.microsoft.com/office/drawing/2014/main" id="{2EA351E8-1960-BCC0-C8FE-0A9DE230436A}"/>
              </a:ext>
            </a:extLst>
          </p:cNvPr>
          <p:cNvSpPr>
            <a:spLocks noChangeAspect="1"/>
          </p:cNvSpPr>
          <p:nvPr/>
        </p:nvSpPr>
        <p:spPr>
          <a:xfrm>
            <a:off x="6503489" y="1077224"/>
            <a:ext cx="4502433" cy="5065237"/>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Slide Number Placeholder 3">
            <a:extLst>
              <a:ext uri="{FF2B5EF4-FFF2-40B4-BE49-F238E27FC236}">
                <a16:creationId xmlns:a16="http://schemas.microsoft.com/office/drawing/2014/main" id="{20A0A612-29AA-404A-CFEE-AC11DEC67937}"/>
              </a:ext>
            </a:extLst>
          </p:cNvPr>
          <p:cNvSpPr>
            <a:spLocks noGrp="1"/>
          </p:cNvSpPr>
          <p:nvPr>
            <p:ph type="sldNum" sz="quarter" idx="12"/>
          </p:nvPr>
        </p:nvSpPr>
        <p:spPr/>
        <p:txBody>
          <a:bodyPr/>
          <a:lstStyle/>
          <a:p>
            <a:fld id="{A3D1C70C-36A2-44FC-A083-98959550CFF4}" type="slidenum">
              <a:rPr lang="en-US" smtClean="0"/>
              <a:pPr/>
              <a:t>30</a:t>
            </a:fld>
            <a:endParaRPr lang="en-US"/>
          </a:p>
        </p:txBody>
      </p:sp>
    </p:spTree>
    <p:extLst>
      <p:ext uri="{BB962C8B-B14F-4D97-AF65-F5344CB8AC3E}">
        <p14:creationId xmlns:p14="http://schemas.microsoft.com/office/powerpoint/2010/main" val="2771152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918D0-0150-791C-5524-B875DD4CE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A3A52-02D5-53D1-C331-9AC08DF3D609}"/>
              </a:ext>
            </a:extLst>
          </p:cNvPr>
          <p:cNvSpPr>
            <a:spLocks noGrp="1"/>
          </p:cNvSpPr>
          <p:nvPr>
            <p:ph type="title"/>
          </p:nvPr>
        </p:nvSpPr>
        <p:spPr/>
        <p:txBody>
          <a:bodyPr/>
          <a:lstStyle/>
          <a:p>
            <a:r>
              <a:rPr lang="en-US"/>
              <a:t>8. Give Assistance </a:t>
            </a:r>
          </a:p>
        </p:txBody>
      </p:sp>
      <p:sp>
        <p:nvSpPr>
          <p:cNvPr id="3" name="Text Placeholder 2">
            <a:extLst>
              <a:ext uri="{FF2B5EF4-FFF2-40B4-BE49-F238E27FC236}">
                <a16:creationId xmlns:a16="http://schemas.microsoft.com/office/drawing/2014/main" id="{A1B92465-1083-E0DB-D2A2-9E5B6495B4C1}"/>
              </a:ext>
            </a:extLst>
          </p:cNvPr>
          <p:cNvSpPr>
            <a:spLocks noGrp="1"/>
          </p:cNvSpPr>
          <p:nvPr>
            <p:ph idx="1"/>
          </p:nvPr>
        </p:nvSpPr>
        <p:spPr>
          <a:xfrm>
            <a:off x="328216" y="992904"/>
            <a:ext cx="6960479" cy="3095147"/>
          </a:xfrm>
        </p:spPr>
        <p:txBody>
          <a:bodyPr>
            <a:noAutofit/>
          </a:bodyPr>
          <a:lstStyle/>
          <a:p>
            <a:pPr marL="0" indent="0">
              <a:lnSpc>
                <a:spcPct val="200000"/>
              </a:lnSpc>
              <a:spcBef>
                <a:spcPct val="0"/>
              </a:spcBef>
              <a:buNone/>
            </a:pPr>
            <a:r>
              <a:rPr lang="en-US">
                <a:solidFill>
                  <a:srgbClr val="000000"/>
                </a:solidFill>
                <a:latin typeface="+mn-lt"/>
                <a:ea typeface="Nunito 2 Bold"/>
                <a:cs typeface="Nunito 2 Bold"/>
                <a:sym typeface="Nunito 2 Bold"/>
              </a:rPr>
              <a:t>Such as a clue or a hint, to help children work on the edge of their current competence.</a:t>
            </a:r>
            <a:r>
              <a:rPr lang="en-US">
                <a:solidFill>
                  <a:srgbClr val="000000"/>
                </a:solidFill>
                <a:latin typeface="+mn-lt"/>
                <a:ea typeface="Nunito 2"/>
                <a:cs typeface="Nunito 2"/>
                <a:sym typeface="Nunito 2"/>
              </a:rPr>
              <a:t> </a:t>
            </a:r>
          </a:p>
        </p:txBody>
      </p:sp>
      <p:sp>
        <p:nvSpPr>
          <p:cNvPr id="4" name="Slide Number Placeholder 3">
            <a:extLst>
              <a:ext uri="{FF2B5EF4-FFF2-40B4-BE49-F238E27FC236}">
                <a16:creationId xmlns:a16="http://schemas.microsoft.com/office/drawing/2014/main" id="{7B51ABAB-C7F8-5054-D4AA-CB51C729B514}"/>
              </a:ext>
            </a:extLst>
          </p:cNvPr>
          <p:cNvSpPr>
            <a:spLocks noGrp="1"/>
          </p:cNvSpPr>
          <p:nvPr>
            <p:ph type="sldNum" sz="quarter" idx="12"/>
          </p:nvPr>
        </p:nvSpPr>
        <p:spPr/>
        <p:txBody>
          <a:bodyPr/>
          <a:lstStyle/>
          <a:p>
            <a:fld id="{A3D1C70C-36A2-44FC-A083-98959550CFF4}" type="slidenum">
              <a:rPr lang="en-US" smtClean="0"/>
              <a:pPr/>
              <a:t>31</a:t>
            </a:fld>
            <a:endParaRPr lang="en-US"/>
          </a:p>
        </p:txBody>
      </p:sp>
      <p:sp>
        <p:nvSpPr>
          <p:cNvPr id="6" name="Freeform 9" descr="A teacher excitedly addresses her students.">
            <a:extLst>
              <a:ext uri="{FF2B5EF4-FFF2-40B4-BE49-F238E27FC236}">
                <a16:creationId xmlns:a16="http://schemas.microsoft.com/office/drawing/2014/main" id="{8C5BA307-C455-E808-3AFC-7D1C170A679E}"/>
              </a:ext>
            </a:extLst>
          </p:cNvPr>
          <p:cNvSpPr>
            <a:spLocks noChangeAspect="1"/>
          </p:cNvSpPr>
          <p:nvPr/>
        </p:nvSpPr>
        <p:spPr>
          <a:xfrm>
            <a:off x="6096000" y="2992510"/>
            <a:ext cx="5501289" cy="2982833"/>
          </a:xfrm>
          <a:custGeom>
            <a:avLst/>
            <a:gdLst/>
            <a:ahLst/>
            <a:cxnLst/>
            <a:rect l="l" t="t" r="r" b="b"/>
            <a:pathLst>
              <a:path w="8132765" h="4409636">
                <a:moveTo>
                  <a:pt x="0" y="0"/>
                </a:moveTo>
                <a:lnTo>
                  <a:pt x="8132765" y="0"/>
                </a:lnTo>
                <a:lnTo>
                  <a:pt x="8132765" y="4409636"/>
                </a:lnTo>
                <a:lnTo>
                  <a:pt x="0" y="440963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8">
            <a:extLst>
              <a:ext uri="{FF2B5EF4-FFF2-40B4-BE49-F238E27FC236}">
                <a16:creationId xmlns:a16="http://schemas.microsoft.com/office/drawing/2014/main" id="{3B0746CA-808E-A837-5636-4B60BE9407ED}"/>
              </a:ext>
              <a:ext uri="{C183D7F6-B498-43B3-948B-1728B52AA6E4}">
                <adec:decorative xmlns:adec="http://schemas.microsoft.com/office/drawing/2017/decorative" val="1"/>
              </a:ext>
            </a:extLst>
          </p:cNvPr>
          <p:cNvSpPr/>
          <p:nvPr/>
        </p:nvSpPr>
        <p:spPr>
          <a:xfrm flipH="1">
            <a:off x="6626086" y="1126475"/>
            <a:ext cx="4971202" cy="2123799"/>
          </a:xfrm>
          <a:custGeom>
            <a:avLst/>
            <a:gdLst/>
            <a:ahLst/>
            <a:cxnLst/>
            <a:rect l="l" t="t" r="r" b="b"/>
            <a:pathLst>
              <a:path w="4392584" h="4002743">
                <a:moveTo>
                  <a:pt x="0" y="0"/>
                </a:moveTo>
                <a:lnTo>
                  <a:pt x="4392584" y="0"/>
                </a:lnTo>
                <a:lnTo>
                  <a:pt x="4392584" y="4002742"/>
                </a:lnTo>
                <a:lnTo>
                  <a:pt x="0" y="4002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3A0BC625-7D0A-BD7A-6B9C-E988D70BAFC0}"/>
              </a:ext>
            </a:extLst>
          </p:cNvPr>
          <p:cNvSpPr>
            <a:spLocks noGrp="1"/>
          </p:cNvSpPr>
          <p:nvPr>
            <p:ph idx="13"/>
          </p:nvPr>
        </p:nvSpPr>
        <p:spPr>
          <a:xfrm>
            <a:off x="7026475" y="1310521"/>
            <a:ext cx="5165525" cy="1308200"/>
          </a:xfrm>
        </p:spPr>
        <p:txBody>
          <a:bodyPr/>
          <a:lstStyle/>
          <a:p>
            <a:pPr marL="0" indent="0" algn="ctr">
              <a:lnSpc>
                <a:spcPct val="100000"/>
              </a:lnSpc>
              <a:buNone/>
            </a:pPr>
            <a:r>
              <a:rPr lang="en-US" sz="2400">
                <a:solidFill>
                  <a:srgbClr val="000000"/>
                </a:solidFill>
                <a:latin typeface="+mn-lt"/>
                <a:ea typeface="Etna Sans Serif"/>
                <a:cs typeface="Etna Sans Serif"/>
                <a:sym typeface="Etna Sans Serif"/>
              </a:rPr>
              <a:t>Can you think of a word that rhymes with your name, Matt? Yes! Matt and bat!</a:t>
            </a:r>
          </a:p>
        </p:txBody>
      </p:sp>
    </p:spTree>
    <p:extLst>
      <p:ext uri="{BB962C8B-B14F-4D97-AF65-F5344CB8AC3E}">
        <p14:creationId xmlns:p14="http://schemas.microsoft.com/office/powerpoint/2010/main" val="2279620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B3193-5833-B4C6-CBA5-FB01BB0BF2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BF776-D6F6-2495-EC4D-E0A78733A74A}"/>
              </a:ext>
            </a:extLst>
          </p:cNvPr>
          <p:cNvSpPr>
            <a:spLocks noGrp="1"/>
          </p:cNvSpPr>
          <p:nvPr>
            <p:ph type="title"/>
          </p:nvPr>
        </p:nvSpPr>
        <p:spPr/>
        <p:txBody>
          <a:bodyPr/>
          <a:lstStyle/>
          <a:p>
            <a:r>
              <a:rPr lang="en-US"/>
              <a:t>9. Provide Information</a:t>
            </a:r>
          </a:p>
        </p:txBody>
      </p:sp>
      <p:sp>
        <p:nvSpPr>
          <p:cNvPr id="3" name="Text Placeholder 2">
            <a:extLst>
              <a:ext uri="{FF2B5EF4-FFF2-40B4-BE49-F238E27FC236}">
                <a16:creationId xmlns:a16="http://schemas.microsoft.com/office/drawing/2014/main" id="{BB8D1E14-AC3D-49A3-A10F-02630BFD38C6}"/>
              </a:ext>
            </a:extLst>
          </p:cNvPr>
          <p:cNvSpPr>
            <a:spLocks noGrp="1"/>
          </p:cNvSpPr>
          <p:nvPr>
            <p:ph idx="1"/>
          </p:nvPr>
        </p:nvSpPr>
        <p:spPr>
          <a:xfrm>
            <a:off x="328216" y="992904"/>
            <a:ext cx="7609835" cy="4554575"/>
          </a:xfrm>
        </p:spPr>
        <p:txBody>
          <a:bodyPr>
            <a:noAutofit/>
          </a:bodyPr>
          <a:lstStyle/>
          <a:p>
            <a:pPr marL="0" indent="0">
              <a:lnSpc>
                <a:spcPct val="200000"/>
              </a:lnSpc>
              <a:spcBef>
                <a:spcPct val="0"/>
              </a:spcBef>
              <a:buNone/>
            </a:pPr>
            <a:r>
              <a:rPr lang="en-US" sz="4000">
                <a:solidFill>
                  <a:srgbClr val="000000"/>
                </a:solidFill>
                <a:latin typeface="+mn-lt"/>
                <a:ea typeface="Nunito 2 Bold"/>
                <a:cs typeface="Nunito 2 Bold"/>
                <a:sym typeface="Nunito 2 Bold"/>
              </a:rPr>
              <a:t>Directly, giving children facts, verbal labels, and other information.</a:t>
            </a:r>
          </a:p>
        </p:txBody>
      </p:sp>
      <p:sp>
        <p:nvSpPr>
          <p:cNvPr id="7" name="Freeform 8">
            <a:extLst>
              <a:ext uri="{FF2B5EF4-FFF2-40B4-BE49-F238E27FC236}">
                <a16:creationId xmlns:a16="http://schemas.microsoft.com/office/drawing/2014/main" id="{1B19BBEB-A19C-801E-CA9C-BEF80EC1F963}"/>
              </a:ext>
              <a:ext uri="{C183D7F6-B498-43B3-948B-1728B52AA6E4}">
                <adec:decorative xmlns:adec="http://schemas.microsoft.com/office/drawing/2017/decorative" val="1"/>
              </a:ext>
            </a:extLst>
          </p:cNvPr>
          <p:cNvSpPr/>
          <p:nvPr/>
        </p:nvSpPr>
        <p:spPr>
          <a:xfrm flipH="1">
            <a:off x="5817704" y="992904"/>
            <a:ext cx="5117455" cy="1467415"/>
          </a:xfrm>
          <a:custGeom>
            <a:avLst/>
            <a:gdLst/>
            <a:ahLst/>
            <a:cxnLst/>
            <a:rect l="l" t="t" r="r" b="b"/>
            <a:pathLst>
              <a:path w="4392584" h="4002743">
                <a:moveTo>
                  <a:pt x="0" y="0"/>
                </a:moveTo>
                <a:lnTo>
                  <a:pt x="4392584" y="0"/>
                </a:lnTo>
                <a:lnTo>
                  <a:pt x="4392584" y="4002742"/>
                </a:lnTo>
                <a:lnTo>
                  <a:pt x="0" y="4002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C786062F-091A-6B00-1869-5A72AA2A26B7}"/>
              </a:ext>
            </a:extLst>
          </p:cNvPr>
          <p:cNvSpPr>
            <a:spLocks noGrp="1"/>
          </p:cNvSpPr>
          <p:nvPr>
            <p:ph idx="13"/>
          </p:nvPr>
        </p:nvSpPr>
        <p:spPr>
          <a:xfrm>
            <a:off x="6124174" y="1116516"/>
            <a:ext cx="5485003" cy="1308200"/>
          </a:xfrm>
        </p:spPr>
        <p:txBody>
          <a:bodyPr/>
          <a:lstStyle/>
          <a:p>
            <a:pPr marL="0" indent="0" algn="ctr">
              <a:lnSpc>
                <a:spcPct val="100000"/>
              </a:lnSpc>
              <a:buNone/>
            </a:pPr>
            <a:r>
              <a:rPr lang="en-US" sz="2400">
                <a:solidFill>
                  <a:srgbClr val="000000"/>
                </a:solidFill>
                <a:latin typeface="+mn-lt"/>
                <a:ea typeface="Etna Sans Serif"/>
                <a:cs typeface="Etna Sans Serif"/>
                <a:sym typeface="Etna Sans Serif"/>
              </a:rPr>
              <a:t>“Let’s label the parts of the plant with the correct labels or names.”</a:t>
            </a:r>
          </a:p>
        </p:txBody>
      </p:sp>
      <p:sp>
        <p:nvSpPr>
          <p:cNvPr id="5" name="Freeform 8" descr="A girl works on a worksheet labeling flower parts.">
            <a:extLst>
              <a:ext uri="{FF2B5EF4-FFF2-40B4-BE49-F238E27FC236}">
                <a16:creationId xmlns:a16="http://schemas.microsoft.com/office/drawing/2014/main" id="{4C349216-6F3A-15FB-142F-0D0A0760873B}"/>
              </a:ext>
            </a:extLst>
          </p:cNvPr>
          <p:cNvSpPr>
            <a:spLocks noChangeAspect="1"/>
          </p:cNvSpPr>
          <p:nvPr/>
        </p:nvSpPr>
        <p:spPr>
          <a:xfrm>
            <a:off x="4101209" y="3785024"/>
            <a:ext cx="3937053" cy="2331525"/>
          </a:xfrm>
          <a:custGeom>
            <a:avLst/>
            <a:gdLst/>
            <a:ahLst/>
            <a:cxnLst/>
            <a:rect l="l" t="t" r="r" b="b"/>
            <a:pathLst>
              <a:path w="7142774" h="4229950">
                <a:moveTo>
                  <a:pt x="0" y="0"/>
                </a:moveTo>
                <a:lnTo>
                  <a:pt x="7142774" y="0"/>
                </a:lnTo>
                <a:lnTo>
                  <a:pt x="7142774" y="4229950"/>
                </a:lnTo>
                <a:lnTo>
                  <a:pt x="0" y="4229950"/>
                </a:lnTo>
                <a:lnTo>
                  <a:pt x="0" y="0"/>
                </a:lnTo>
                <a:close/>
              </a:path>
            </a:pathLst>
          </a:custGeom>
          <a:blipFill>
            <a:blip r:embed="rId5" cstate="screen">
              <a:extLst>
                <a:ext uri="{28A0092B-C50C-407E-A947-70E740481C1C}">
                  <a14:useLocalDpi xmlns:a14="http://schemas.microsoft.com/office/drawing/2010/main"/>
                </a:ext>
              </a:extLst>
            </a:blip>
            <a:stretch>
              <a:fillRect/>
            </a:stretch>
          </a:blipFill>
          <a:ln w="152400" cap="sq">
            <a:solidFill>
              <a:srgbClr val="000000"/>
            </a:solidFill>
            <a:prstDash val="dash"/>
            <a:miter/>
          </a:ln>
        </p:spPr>
        <p:txBody>
          <a:bodyPr/>
          <a:lstStyle/>
          <a:p>
            <a:endParaRPr lang="en-US"/>
          </a:p>
        </p:txBody>
      </p:sp>
      <p:sp>
        <p:nvSpPr>
          <p:cNvPr id="9" name="Freeform 9" descr="A craft project made out of paper and pencil shavings, making the image of a sunflower. The parts of the flower, its stem, seeds, leaves, flower, and roots, are all labeled.">
            <a:extLst>
              <a:ext uri="{FF2B5EF4-FFF2-40B4-BE49-F238E27FC236}">
                <a16:creationId xmlns:a16="http://schemas.microsoft.com/office/drawing/2014/main" id="{67005302-C3FA-928D-9996-470EC43ACD3D}"/>
              </a:ext>
            </a:extLst>
          </p:cNvPr>
          <p:cNvSpPr>
            <a:spLocks noChangeAspect="1"/>
          </p:cNvSpPr>
          <p:nvPr/>
        </p:nvSpPr>
        <p:spPr>
          <a:xfrm>
            <a:off x="8038262" y="2588951"/>
            <a:ext cx="3937053" cy="3503918"/>
          </a:xfrm>
          <a:custGeom>
            <a:avLst/>
            <a:gdLst/>
            <a:ahLst/>
            <a:cxnLst/>
            <a:rect l="l" t="t" r="r" b="b"/>
            <a:pathLst>
              <a:path w="7142774" h="6356958">
                <a:moveTo>
                  <a:pt x="0" y="0"/>
                </a:moveTo>
                <a:lnTo>
                  <a:pt x="7142774" y="0"/>
                </a:lnTo>
                <a:lnTo>
                  <a:pt x="7142774" y="6356958"/>
                </a:lnTo>
                <a:lnTo>
                  <a:pt x="0" y="6356958"/>
                </a:lnTo>
                <a:lnTo>
                  <a:pt x="0" y="0"/>
                </a:lnTo>
                <a:close/>
              </a:path>
            </a:pathLst>
          </a:custGeom>
          <a:blipFill>
            <a:blip r:embed="rId6" cstate="screen">
              <a:extLst>
                <a:ext uri="{28A0092B-C50C-407E-A947-70E740481C1C}">
                  <a14:useLocalDpi xmlns:a14="http://schemas.microsoft.com/office/drawing/2010/main"/>
                </a:ext>
              </a:extLst>
            </a:blip>
            <a:stretch>
              <a:fillRect/>
            </a:stretch>
          </a:blipFill>
          <a:ln w="152400" cap="sq">
            <a:solidFill>
              <a:srgbClr val="000000"/>
            </a:solidFill>
            <a:prstDash val="dash"/>
            <a:miter/>
          </a:ln>
        </p:spPr>
        <p:txBody>
          <a:bodyPr/>
          <a:lstStyle/>
          <a:p>
            <a:endParaRPr lang="en-US"/>
          </a:p>
        </p:txBody>
      </p:sp>
      <p:sp>
        <p:nvSpPr>
          <p:cNvPr id="4" name="Slide Number Placeholder 3">
            <a:extLst>
              <a:ext uri="{FF2B5EF4-FFF2-40B4-BE49-F238E27FC236}">
                <a16:creationId xmlns:a16="http://schemas.microsoft.com/office/drawing/2014/main" id="{C63A2F53-2CC6-EDE0-CC08-A004C76D2D7B}"/>
              </a:ext>
            </a:extLst>
          </p:cNvPr>
          <p:cNvSpPr>
            <a:spLocks noGrp="1"/>
          </p:cNvSpPr>
          <p:nvPr>
            <p:ph type="sldNum" sz="quarter" idx="12"/>
          </p:nvPr>
        </p:nvSpPr>
        <p:spPr/>
        <p:txBody>
          <a:bodyPr/>
          <a:lstStyle/>
          <a:p>
            <a:fld id="{A3D1C70C-36A2-44FC-A083-98959550CFF4}" type="slidenum">
              <a:rPr lang="en-US" smtClean="0"/>
              <a:pPr/>
              <a:t>32</a:t>
            </a:fld>
            <a:endParaRPr lang="en-US"/>
          </a:p>
        </p:txBody>
      </p:sp>
    </p:spTree>
    <p:extLst>
      <p:ext uri="{BB962C8B-B14F-4D97-AF65-F5344CB8AC3E}">
        <p14:creationId xmlns:p14="http://schemas.microsoft.com/office/powerpoint/2010/main" val="2840240549"/>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8AEED-BE81-C256-04D0-C79237D7A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C4B6B-834C-99C2-599F-321F92B7AA61}"/>
              </a:ext>
            </a:extLst>
          </p:cNvPr>
          <p:cNvSpPr>
            <a:spLocks noGrp="1"/>
          </p:cNvSpPr>
          <p:nvPr>
            <p:ph type="title"/>
          </p:nvPr>
        </p:nvSpPr>
        <p:spPr/>
        <p:txBody>
          <a:bodyPr/>
          <a:lstStyle/>
          <a:p>
            <a:r>
              <a:rPr lang="en-US"/>
              <a:t>10. Give Directions</a:t>
            </a:r>
          </a:p>
        </p:txBody>
      </p:sp>
      <p:sp>
        <p:nvSpPr>
          <p:cNvPr id="3" name="Text Placeholder 2">
            <a:extLst>
              <a:ext uri="{FF2B5EF4-FFF2-40B4-BE49-F238E27FC236}">
                <a16:creationId xmlns:a16="http://schemas.microsoft.com/office/drawing/2014/main" id="{AF6AF51F-15E4-2C2D-909D-F3FBCCF7CE68}"/>
              </a:ext>
            </a:extLst>
          </p:cNvPr>
          <p:cNvSpPr>
            <a:spLocks noGrp="1"/>
          </p:cNvSpPr>
          <p:nvPr>
            <p:ph idx="1"/>
          </p:nvPr>
        </p:nvSpPr>
        <p:spPr>
          <a:xfrm>
            <a:off x="273687" y="1028262"/>
            <a:ext cx="5987330" cy="2436096"/>
          </a:xfrm>
        </p:spPr>
        <p:txBody>
          <a:bodyPr>
            <a:noAutofit/>
          </a:bodyPr>
          <a:lstStyle/>
          <a:p>
            <a:pPr marL="0" indent="0">
              <a:lnSpc>
                <a:spcPct val="150000"/>
              </a:lnSpc>
              <a:spcBef>
                <a:spcPct val="0"/>
              </a:spcBef>
              <a:buNone/>
            </a:pPr>
            <a:r>
              <a:rPr lang="en-US" sz="4000">
                <a:solidFill>
                  <a:srgbClr val="000000"/>
                </a:solidFill>
                <a:latin typeface="+mn-lt"/>
                <a:ea typeface="Nunito 2 Bold"/>
                <a:cs typeface="Nunito 2 Bold"/>
                <a:sym typeface="Nunito 2 Bold"/>
              </a:rPr>
              <a:t>For children’s behavior and actions.</a:t>
            </a:r>
          </a:p>
        </p:txBody>
      </p:sp>
      <p:sp>
        <p:nvSpPr>
          <p:cNvPr id="7" name="Freeform 8">
            <a:extLst>
              <a:ext uri="{FF2B5EF4-FFF2-40B4-BE49-F238E27FC236}">
                <a16:creationId xmlns:a16="http://schemas.microsoft.com/office/drawing/2014/main" id="{6FC88C61-1C0C-A99B-2075-FCC4AE53D5A2}"/>
              </a:ext>
              <a:ext uri="{C183D7F6-B498-43B3-948B-1728B52AA6E4}">
                <adec:decorative xmlns:adec="http://schemas.microsoft.com/office/drawing/2017/decorative" val="1"/>
              </a:ext>
            </a:extLst>
          </p:cNvPr>
          <p:cNvSpPr/>
          <p:nvPr/>
        </p:nvSpPr>
        <p:spPr>
          <a:xfrm flipH="1">
            <a:off x="6199240" y="1244921"/>
            <a:ext cx="4524982" cy="2002777"/>
          </a:xfrm>
          <a:custGeom>
            <a:avLst/>
            <a:gdLst/>
            <a:ahLst/>
            <a:cxnLst/>
            <a:rect l="l" t="t" r="r" b="b"/>
            <a:pathLst>
              <a:path w="4392584" h="4002743">
                <a:moveTo>
                  <a:pt x="0" y="0"/>
                </a:moveTo>
                <a:lnTo>
                  <a:pt x="4392584" y="0"/>
                </a:lnTo>
                <a:lnTo>
                  <a:pt x="4392584" y="4002742"/>
                </a:lnTo>
                <a:lnTo>
                  <a:pt x="0" y="4002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Content Placeholder 7">
            <a:extLst>
              <a:ext uri="{FF2B5EF4-FFF2-40B4-BE49-F238E27FC236}">
                <a16:creationId xmlns:a16="http://schemas.microsoft.com/office/drawing/2014/main" id="{E75F7342-8291-67D9-B199-C34EF7699C4F}"/>
              </a:ext>
            </a:extLst>
          </p:cNvPr>
          <p:cNvSpPr>
            <a:spLocks noGrp="1"/>
          </p:cNvSpPr>
          <p:nvPr>
            <p:ph idx="13"/>
          </p:nvPr>
        </p:nvSpPr>
        <p:spPr>
          <a:xfrm>
            <a:off x="6350552" y="1390432"/>
            <a:ext cx="5165525" cy="1308200"/>
          </a:xfrm>
        </p:spPr>
        <p:txBody>
          <a:bodyPr/>
          <a:lstStyle/>
          <a:p>
            <a:pPr marL="0" indent="0" algn="ctr">
              <a:lnSpc>
                <a:spcPct val="100000"/>
              </a:lnSpc>
              <a:buNone/>
            </a:pPr>
            <a:r>
              <a:rPr lang="en-US" sz="2800">
                <a:solidFill>
                  <a:srgbClr val="000000"/>
                </a:solidFill>
                <a:latin typeface="+mn-lt"/>
                <a:ea typeface="Etna Sans Serif"/>
                <a:cs typeface="Etna Sans Serif"/>
                <a:sym typeface="Etna Sans Serif"/>
              </a:rPr>
              <a:t>“Touch each block only once as you count each block.”</a:t>
            </a:r>
          </a:p>
        </p:txBody>
      </p:sp>
      <p:sp>
        <p:nvSpPr>
          <p:cNvPr id="6" name="Freeform 9" descr="A student arranges square and heart-shaped blocks in an alternating pattern.">
            <a:extLst>
              <a:ext uri="{FF2B5EF4-FFF2-40B4-BE49-F238E27FC236}">
                <a16:creationId xmlns:a16="http://schemas.microsoft.com/office/drawing/2014/main" id="{7A5A02A9-7EA2-E161-0D98-409A8F535564}"/>
              </a:ext>
            </a:extLst>
          </p:cNvPr>
          <p:cNvSpPr>
            <a:spLocks noChangeAspect="1"/>
          </p:cNvSpPr>
          <p:nvPr/>
        </p:nvSpPr>
        <p:spPr>
          <a:xfrm>
            <a:off x="1859589" y="3186987"/>
            <a:ext cx="4401428" cy="2929699"/>
          </a:xfrm>
          <a:custGeom>
            <a:avLst/>
            <a:gdLst/>
            <a:ahLst/>
            <a:cxnLst/>
            <a:rect l="l" t="t" r="r" b="b"/>
            <a:pathLst>
              <a:path w="7152076" h="4760600">
                <a:moveTo>
                  <a:pt x="0" y="0"/>
                </a:moveTo>
                <a:lnTo>
                  <a:pt x="7152076" y="0"/>
                </a:lnTo>
                <a:lnTo>
                  <a:pt x="7152076" y="4760600"/>
                </a:lnTo>
                <a:lnTo>
                  <a:pt x="0" y="4760600"/>
                </a:lnTo>
                <a:lnTo>
                  <a:pt x="0" y="0"/>
                </a:lnTo>
                <a:close/>
              </a:path>
            </a:pathLst>
          </a:custGeom>
          <a:blipFill>
            <a:blip r:embed="rId4"/>
            <a:stretch>
              <a:fillRect/>
            </a:stretch>
          </a:blipFill>
          <a:ln w="190500" cap="sq">
            <a:solidFill>
              <a:srgbClr val="000000"/>
            </a:solidFill>
            <a:prstDash val="dash"/>
            <a:miter/>
          </a:ln>
        </p:spPr>
        <p:txBody>
          <a:bodyPr/>
          <a:lstStyle/>
          <a:p>
            <a:endParaRPr lang="en-US"/>
          </a:p>
        </p:txBody>
      </p:sp>
      <p:sp>
        <p:nvSpPr>
          <p:cNvPr id="10" name="Freeform 11" descr="A teacher talks to her student.">
            <a:extLst>
              <a:ext uri="{FF2B5EF4-FFF2-40B4-BE49-F238E27FC236}">
                <a16:creationId xmlns:a16="http://schemas.microsoft.com/office/drawing/2014/main" id="{B1D66ED0-780F-9F09-A6BF-0E81E9C9FFC3}"/>
              </a:ext>
            </a:extLst>
          </p:cNvPr>
          <p:cNvSpPr>
            <a:spLocks noChangeAspect="1"/>
          </p:cNvSpPr>
          <p:nvPr/>
        </p:nvSpPr>
        <p:spPr>
          <a:xfrm>
            <a:off x="6261017" y="3145922"/>
            <a:ext cx="4401428" cy="2970725"/>
          </a:xfrm>
          <a:custGeom>
            <a:avLst/>
            <a:gdLst/>
            <a:ahLst/>
            <a:cxnLst/>
            <a:rect l="l" t="t" r="r" b="b"/>
            <a:pathLst>
              <a:path w="7152076" h="4827264">
                <a:moveTo>
                  <a:pt x="0" y="0"/>
                </a:moveTo>
                <a:lnTo>
                  <a:pt x="7152076" y="0"/>
                </a:lnTo>
                <a:lnTo>
                  <a:pt x="7152076" y="4827264"/>
                </a:lnTo>
                <a:lnTo>
                  <a:pt x="0" y="4827264"/>
                </a:lnTo>
                <a:lnTo>
                  <a:pt x="0" y="0"/>
                </a:lnTo>
                <a:close/>
              </a:path>
            </a:pathLst>
          </a:custGeom>
          <a:blipFill>
            <a:blip r:embed="rId5" cstate="screen">
              <a:extLst>
                <a:ext uri="{28A0092B-C50C-407E-A947-70E740481C1C}">
                  <a14:useLocalDpi xmlns:a14="http://schemas.microsoft.com/office/drawing/2010/main"/>
                </a:ext>
              </a:extLst>
            </a:blip>
            <a:stretch>
              <a:fillRect/>
            </a:stretch>
          </a:blipFill>
          <a:ln w="161925" cap="sq">
            <a:solidFill>
              <a:srgbClr val="000000"/>
            </a:solidFill>
            <a:prstDash val="dash"/>
            <a:miter/>
          </a:ln>
        </p:spPr>
        <p:txBody>
          <a:bodyPr/>
          <a:lstStyle/>
          <a:p>
            <a:endParaRPr lang="en-US"/>
          </a:p>
        </p:txBody>
      </p:sp>
      <p:sp>
        <p:nvSpPr>
          <p:cNvPr id="4" name="Slide Number Placeholder 3">
            <a:extLst>
              <a:ext uri="{FF2B5EF4-FFF2-40B4-BE49-F238E27FC236}">
                <a16:creationId xmlns:a16="http://schemas.microsoft.com/office/drawing/2014/main" id="{9D7F1010-DB36-3C32-DBFA-DEC6626C8E2F}"/>
              </a:ext>
            </a:extLst>
          </p:cNvPr>
          <p:cNvSpPr>
            <a:spLocks noGrp="1"/>
          </p:cNvSpPr>
          <p:nvPr>
            <p:ph type="sldNum" sz="quarter" idx="12"/>
          </p:nvPr>
        </p:nvSpPr>
        <p:spPr/>
        <p:txBody>
          <a:bodyPr/>
          <a:lstStyle/>
          <a:p>
            <a:fld id="{A3D1C70C-36A2-44FC-A083-98959550CFF4}" type="slidenum">
              <a:rPr lang="en-US" smtClean="0"/>
              <a:pPr/>
              <a:t>33</a:t>
            </a:fld>
            <a:endParaRPr lang="en-US"/>
          </a:p>
        </p:txBody>
      </p:sp>
    </p:spTree>
    <p:extLst>
      <p:ext uri="{BB962C8B-B14F-4D97-AF65-F5344CB8AC3E}">
        <p14:creationId xmlns:p14="http://schemas.microsoft.com/office/powerpoint/2010/main" val="1133138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2BA28-5CEA-8FC8-7A48-4BC615F92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A98D4-C08F-4053-8AC7-6A497A2158D5}"/>
              </a:ext>
            </a:extLst>
          </p:cNvPr>
          <p:cNvSpPr>
            <a:spLocks noGrp="1"/>
          </p:cNvSpPr>
          <p:nvPr>
            <p:ph type="title"/>
          </p:nvPr>
        </p:nvSpPr>
        <p:spPr/>
        <p:txBody>
          <a:bodyPr/>
          <a:lstStyle/>
          <a:p>
            <a:r>
              <a:rPr lang="en-US"/>
              <a:t>Teaching Young Children (1 of 2):</a:t>
            </a:r>
          </a:p>
        </p:txBody>
      </p:sp>
      <p:sp>
        <p:nvSpPr>
          <p:cNvPr id="3" name="Text Placeholder 2">
            <a:extLst>
              <a:ext uri="{FF2B5EF4-FFF2-40B4-BE49-F238E27FC236}">
                <a16:creationId xmlns:a16="http://schemas.microsoft.com/office/drawing/2014/main" id="{9A81D292-C31D-CC0F-2BF2-DF024087F906}"/>
              </a:ext>
            </a:extLst>
          </p:cNvPr>
          <p:cNvSpPr>
            <a:spLocks noGrp="1"/>
          </p:cNvSpPr>
          <p:nvPr>
            <p:ph idx="1"/>
          </p:nvPr>
        </p:nvSpPr>
        <p:spPr>
          <a:xfrm>
            <a:off x="273687" y="1028262"/>
            <a:ext cx="7015009" cy="4617164"/>
          </a:xfrm>
        </p:spPr>
        <p:txBody>
          <a:bodyPr>
            <a:noAutofit/>
          </a:bodyPr>
          <a:lstStyle/>
          <a:p>
            <a:pPr marL="0" indent="0">
              <a:lnSpc>
                <a:spcPct val="150000"/>
              </a:lnSpc>
              <a:spcBef>
                <a:spcPct val="0"/>
              </a:spcBef>
              <a:buNone/>
            </a:pPr>
            <a:r>
              <a:rPr lang="en-US" sz="2800">
                <a:solidFill>
                  <a:srgbClr val="000000"/>
                </a:solidFill>
                <a:latin typeface="+mn-lt"/>
                <a:ea typeface="Nunito 2 Bold"/>
                <a:cs typeface="Nunito 2 Bold"/>
                <a:sym typeface="Nunito 2 Bold"/>
              </a:rPr>
              <a:t>P–3 educators have a professional responsibility to be life-long learners who are able to foster life-long learning in children; in this, they must keep abreast of research developments, while also learning continuously from families and communities they serve.</a:t>
            </a:r>
          </a:p>
        </p:txBody>
      </p:sp>
      <p:sp>
        <p:nvSpPr>
          <p:cNvPr id="4" name="Slide Number Placeholder 3">
            <a:extLst>
              <a:ext uri="{FF2B5EF4-FFF2-40B4-BE49-F238E27FC236}">
                <a16:creationId xmlns:a16="http://schemas.microsoft.com/office/drawing/2014/main" id="{A642B7D8-BB66-032A-0374-F994CC2D58B7}"/>
              </a:ext>
            </a:extLst>
          </p:cNvPr>
          <p:cNvSpPr>
            <a:spLocks noGrp="1"/>
          </p:cNvSpPr>
          <p:nvPr>
            <p:ph type="sldNum" sz="quarter" idx="12"/>
          </p:nvPr>
        </p:nvSpPr>
        <p:spPr/>
        <p:txBody>
          <a:bodyPr/>
          <a:lstStyle/>
          <a:p>
            <a:fld id="{A3D1C70C-36A2-44FC-A083-98959550CFF4}" type="slidenum">
              <a:rPr lang="en-US" smtClean="0"/>
              <a:pPr/>
              <a:t>34</a:t>
            </a:fld>
            <a:endParaRPr lang="en-US"/>
          </a:p>
        </p:txBody>
      </p:sp>
      <p:sp>
        <p:nvSpPr>
          <p:cNvPr id="11" name="Freeform 5">
            <a:extLst>
              <a:ext uri="{FF2B5EF4-FFF2-40B4-BE49-F238E27FC236}">
                <a16:creationId xmlns:a16="http://schemas.microsoft.com/office/drawing/2014/main" id="{3F367904-D8FF-F3BA-BADA-5E84E2756E6E}"/>
              </a:ext>
              <a:ext uri="{C183D7F6-B498-43B3-948B-1728B52AA6E4}">
                <adec:decorative xmlns:adec="http://schemas.microsoft.com/office/drawing/2017/decorative" val="1"/>
              </a:ext>
            </a:extLst>
          </p:cNvPr>
          <p:cNvSpPr>
            <a:spLocks noChangeAspect="1"/>
          </p:cNvSpPr>
          <p:nvPr/>
        </p:nvSpPr>
        <p:spPr>
          <a:xfrm>
            <a:off x="6583840" y="1028262"/>
            <a:ext cx="4603265" cy="2565361"/>
          </a:xfrm>
          <a:custGeom>
            <a:avLst/>
            <a:gdLst/>
            <a:ahLst/>
            <a:cxnLst/>
            <a:rect l="l" t="t" r="r" b="b"/>
            <a:pathLst>
              <a:path w="9144000" h="5095875">
                <a:moveTo>
                  <a:pt x="0" y="0"/>
                </a:moveTo>
                <a:lnTo>
                  <a:pt x="9144000" y="0"/>
                </a:lnTo>
                <a:lnTo>
                  <a:pt x="9144000" y="5095875"/>
                </a:lnTo>
                <a:lnTo>
                  <a:pt x="0" y="509587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6" descr="A teacher sits on the floor with his students, addressing their raised hands.">
            <a:extLst>
              <a:ext uri="{FF2B5EF4-FFF2-40B4-BE49-F238E27FC236}">
                <a16:creationId xmlns:a16="http://schemas.microsoft.com/office/drawing/2014/main" id="{E81D35C5-5107-52B9-9F32-A07B3C2BBCC2}"/>
              </a:ext>
            </a:extLst>
          </p:cNvPr>
          <p:cNvSpPr>
            <a:spLocks noChangeAspect="1"/>
          </p:cNvSpPr>
          <p:nvPr/>
        </p:nvSpPr>
        <p:spPr>
          <a:xfrm>
            <a:off x="6583840" y="3642729"/>
            <a:ext cx="4603265" cy="2565361"/>
          </a:xfrm>
          <a:custGeom>
            <a:avLst/>
            <a:gdLst/>
            <a:ahLst/>
            <a:cxnLst/>
            <a:rect l="l" t="t" r="r" b="b"/>
            <a:pathLst>
              <a:path w="9144000" h="5095875">
                <a:moveTo>
                  <a:pt x="0" y="0"/>
                </a:moveTo>
                <a:lnTo>
                  <a:pt x="9144000" y="0"/>
                </a:lnTo>
                <a:lnTo>
                  <a:pt x="9144000" y="5095875"/>
                </a:lnTo>
                <a:lnTo>
                  <a:pt x="0" y="509587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01264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53F1-7D6A-047C-43B7-A255BD334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68AF1-31DE-2040-F222-5E766C90FCEC}"/>
              </a:ext>
            </a:extLst>
          </p:cNvPr>
          <p:cNvSpPr>
            <a:spLocks noGrp="1"/>
          </p:cNvSpPr>
          <p:nvPr>
            <p:ph type="title"/>
          </p:nvPr>
        </p:nvSpPr>
        <p:spPr/>
        <p:txBody>
          <a:bodyPr/>
          <a:lstStyle/>
          <a:p>
            <a:r>
              <a:rPr lang="en-US"/>
              <a:t>Teaching Young Children (2 of 2):</a:t>
            </a:r>
          </a:p>
        </p:txBody>
      </p:sp>
      <p:sp>
        <p:nvSpPr>
          <p:cNvPr id="3" name="Text Placeholder 2">
            <a:extLst>
              <a:ext uri="{FF2B5EF4-FFF2-40B4-BE49-F238E27FC236}">
                <a16:creationId xmlns:a16="http://schemas.microsoft.com/office/drawing/2014/main" id="{33805033-1C56-D79A-A0B5-E13F1056A99F}"/>
              </a:ext>
            </a:extLst>
          </p:cNvPr>
          <p:cNvSpPr>
            <a:spLocks noGrp="1"/>
          </p:cNvSpPr>
          <p:nvPr>
            <p:ph idx="1"/>
          </p:nvPr>
        </p:nvSpPr>
        <p:spPr>
          <a:xfrm>
            <a:off x="273688" y="1028262"/>
            <a:ext cx="6617442" cy="4550903"/>
          </a:xfrm>
        </p:spPr>
        <p:txBody>
          <a:bodyPr>
            <a:noAutofit/>
          </a:bodyPr>
          <a:lstStyle/>
          <a:p>
            <a:pPr marL="0" indent="0">
              <a:lnSpc>
                <a:spcPct val="150000"/>
              </a:lnSpc>
              <a:spcBef>
                <a:spcPct val="0"/>
              </a:spcBef>
              <a:buNone/>
            </a:pPr>
            <a:r>
              <a:rPr lang="en-US">
                <a:solidFill>
                  <a:srgbClr val="000000"/>
                </a:solidFill>
                <a:latin typeface="+mn-lt"/>
                <a:ea typeface="Nunito 2 Bold"/>
                <a:cs typeface="Nunito 2 Bold"/>
                <a:sym typeface="Nunito 2 Bold"/>
              </a:rPr>
              <a:t>With their knowledge, skill, and training, teachers—in collaboration with families—can ensure that programs promote and enhance every child’s learning.</a:t>
            </a:r>
          </a:p>
        </p:txBody>
      </p:sp>
      <p:sp>
        <p:nvSpPr>
          <p:cNvPr id="4" name="Slide Number Placeholder 3">
            <a:extLst>
              <a:ext uri="{FF2B5EF4-FFF2-40B4-BE49-F238E27FC236}">
                <a16:creationId xmlns:a16="http://schemas.microsoft.com/office/drawing/2014/main" id="{1AB2C34F-09A0-3451-C6CD-1226647726C1}"/>
              </a:ext>
            </a:extLst>
          </p:cNvPr>
          <p:cNvSpPr>
            <a:spLocks noGrp="1"/>
          </p:cNvSpPr>
          <p:nvPr>
            <p:ph type="sldNum" sz="quarter" idx="12"/>
          </p:nvPr>
        </p:nvSpPr>
        <p:spPr/>
        <p:txBody>
          <a:bodyPr/>
          <a:lstStyle/>
          <a:p>
            <a:fld id="{A3D1C70C-36A2-44FC-A083-98959550CFF4}" type="slidenum">
              <a:rPr lang="en-US" smtClean="0"/>
              <a:pPr/>
              <a:t>35</a:t>
            </a:fld>
            <a:endParaRPr lang="en-US"/>
          </a:p>
        </p:txBody>
      </p:sp>
      <p:sp>
        <p:nvSpPr>
          <p:cNvPr id="5" name="Freeform 5" descr="A woman holds a young child as they wave goodbye to the child's teacher.">
            <a:extLst>
              <a:ext uri="{FF2B5EF4-FFF2-40B4-BE49-F238E27FC236}">
                <a16:creationId xmlns:a16="http://schemas.microsoft.com/office/drawing/2014/main" id="{FE177EA1-8808-B9EE-2C0A-85061F4C8EED}"/>
              </a:ext>
            </a:extLst>
          </p:cNvPr>
          <p:cNvSpPr>
            <a:spLocks noChangeAspect="1"/>
          </p:cNvSpPr>
          <p:nvPr/>
        </p:nvSpPr>
        <p:spPr>
          <a:xfrm>
            <a:off x="6547127" y="1028262"/>
            <a:ext cx="4520554" cy="5085623"/>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046971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B408-060E-3CB3-4BDB-91DA8AEFE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6080C-A588-D8DF-CED6-870CF476A113}"/>
              </a:ext>
            </a:extLst>
          </p:cNvPr>
          <p:cNvSpPr>
            <a:spLocks noGrp="1"/>
          </p:cNvSpPr>
          <p:nvPr>
            <p:ph type="title"/>
          </p:nvPr>
        </p:nvSpPr>
        <p:spPr/>
        <p:txBody>
          <a:bodyPr/>
          <a:lstStyle/>
          <a:p>
            <a:r>
              <a:rPr lang="en-US"/>
              <a:t>DAP Alignment in P–3 (1 of 3)</a:t>
            </a:r>
          </a:p>
        </p:txBody>
      </p:sp>
      <p:sp>
        <p:nvSpPr>
          <p:cNvPr id="3" name="Text Placeholder 2">
            <a:extLst>
              <a:ext uri="{FF2B5EF4-FFF2-40B4-BE49-F238E27FC236}">
                <a16:creationId xmlns:a16="http://schemas.microsoft.com/office/drawing/2014/main" id="{884EBB1B-75C7-66F6-AA05-B61177E9A2EB}"/>
              </a:ext>
            </a:extLst>
          </p:cNvPr>
          <p:cNvSpPr>
            <a:spLocks noGrp="1"/>
          </p:cNvSpPr>
          <p:nvPr>
            <p:ph idx="1"/>
          </p:nvPr>
        </p:nvSpPr>
        <p:spPr>
          <a:xfrm>
            <a:off x="273688" y="1028262"/>
            <a:ext cx="6617442" cy="4550903"/>
          </a:xfrm>
        </p:spPr>
        <p:txBody>
          <a:bodyPr>
            <a:noAutofit/>
          </a:bodyPr>
          <a:lstStyle/>
          <a:p>
            <a:pPr marL="0" indent="0">
              <a:lnSpc>
                <a:spcPct val="150000"/>
              </a:lnSpc>
              <a:spcBef>
                <a:spcPct val="0"/>
              </a:spcBef>
              <a:buNone/>
            </a:pPr>
            <a:r>
              <a:rPr lang="en-US" sz="2800">
                <a:solidFill>
                  <a:srgbClr val="000000"/>
                </a:solidFill>
                <a:latin typeface="+mn-lt"/>
                <a:ea typeface="Nunito 2 Bold"/>
                <a:cs typeface="Nunito 2 Bold"/>
                <a:sym typeface="Nunito 2 Bold"/>
              </a:rPr>
              <a:t>Successful P–3 alignment requires cross-sector work, joint administrator and teacher professional learning opportunities, aligned instructional tools and learning environments, data-driven decision-making, engaged families, and continuity of pathways.</a:t>
            </a:r>
          </a:p>
        </p:txBody>
      </p:sp>
      <p:sp>
        <p:nvSpPr>
          <p:cNvPr id="4" name="Slide Number Placeholder 3">
            <a:extLst>
              <a:ext uri="{FF2B5EF4-FFF2-40B4-BE49-F238E27FC236}">
                <a16:creationId xmlns:a16="http://schemas.microsoft.com/office/drawing/2014/main" id="{0710A357-EA8D-6436-F331-389ADD3E300D}"/>
              </a:ext>
            </a:extLst>
          </p:cNvPr>
          <p:cNvSpPr>
            <a:spLocks noGrp="1"/>
          </p:cNvSpPr>
          <p:nvPr>
            <p:ph type="sldNum" sz="quarter" idx="12"/>
          </p:nvPr>
        </p:nvSpPr>
        <p:spPr/>
        <p:txBody>
          <a:bodyPr/>
          <a:lstStyle/>
          <a:p>
            <a:fld id="{A3D1C70C-36A2-44FC-A083-98959550CFF4}" type="slidenum">
              <a:rPr lang="en-US" smtClean="0"/>
              <a:pPr/>
              <a:t>36</a:t>
            </a:fld>
            <a:endParaRPr lang="en-US"/>
          </a:p>
        </p:txBody>
      </p:sp>
      <p:sp>
        <p:nvSpPr>
          <p:cNvPr id="6" name="Freeform 6" descr="A group of professionals sit together in a library discussing.">
            <a:extLst>
              <a:ext uri="{FF2B5EF4-FFF2-40B4-BE49-F238E27FC236}">
                <a16:creationId xmlns:a16="http://schemas.microsoft.com/office/drawing/2014/main" id="{EDAFE8DE-C734-3A61-EAC4-7587001C0E33}"/>
              </a:ext>
            </a:extLst>
          </p:cNvPr>
          <p:cNvSpPr>
            <a:spLocks noChangeAspect="1"/>
          </p:cNvSpPr>
          <p:nvPr/>
        </p:nvSpPr>
        <p:spPr>
          <a:xfrm>
            <a:off x="6296171" y="1840441"/>
            <a:ext cx="5622141" cy="3738724"/>
          </a:xfrm>
          <a:custGeom>
            <a:avLst/>
            <a:gdLst/>
            <a:ahLst/>
            <a:cxnLst/>
            <a:rect l="l" t="t" r="r" b="b"/>
            <a:pathLst>
              <a:path w="11362320" h="7555943">
                <a:moveTo>
                  <a:pt x="0" y="0"/>
                </a:moveTo>
                <a:lnTo>
                  <a:pt x="11362320" y="0"/>
                </a:lnTo>
                <a:lnTo>
                  <a:pt x="11362320" y="7555942"/>
                </a:lnTo>
                <a:lnTo>
                  <a:pt x="0" y="755594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556214422"/>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0AAD-62AF-95E3-59D8-A3C7E1899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3A333-F694-446B-E300-2583C26C6EBE}"/>
              </a:ext>
            </a:extLst>
          </p:cNvPr>
          <p:cNvSpPr>
            <a:spLocks noGrp="1"/>
          </p:cNvSpPr>
          <p:nvPr>
            <p:ph type="title"/>
          </p:nvPr>
        </p:nvSpPr>
        <p:spPr/>
        <p:txBody>
          <a:bodyPr/>
          <a:lstStyle/>
          <a:p>
            <a:r>
              <a:rPr lang="en-US"/>
              <a:t>DAP Alignment in P–3 (2 of 3)</a:t>
            </a:r>
          </a:p>
        </p:txBody>
      </p:sp>
      <p:sp>
        <p:nvSpPr>
          <p:cNvPr id="3" name="Text Placeholder 2">
            <a:extLst>
              <a:ext uri="{FF2B5EF4-FFF2-40B4-BE49-F238E27FC236}">
                <a16:creationId xmlns:a16="http://schemas.microsoft.com/office/drawing/2014/main" id="{326659F6-960F-FD2D-0931-C5DF147BE57F}"/>
              </a:ext>
            </a:extLst>
          </p:cNvPr>
          <p:cNvSpPr>
            <a:spLocks noGrp="1"/>
          </p:cNvSpPr>
          <p:nvPr>
            <p:ph idx="1"/>
          </p:nvPr>
        </p:nvSpPr>
        <p:spPr>
          <a:xfrm>
            <a:off x="285262" y="1126475"/>
            <a:ext cx="7191983" cy="5228935"/>
          </a:xfrm>
        </p:spPr>
        <p:txBody>
          <a:bodyPr>
            <a:noAutofit/>
          </a:bodyPr>
          <a:lstStyle/>
          <a:p>
            <a:pPr marL="0" indent="0">
              <a:lnSpc>
                <a:spcPct val="100000"/>
              </a:lnSpc>
              <a:spcBef>
                <a:spcPct val="0"/>
              </a:spcBef>
              <a:buNone/>
            </a:pPr>
            <a:r>
              <a:rPr lang="en-US" sz="2500">
                <a:solidFill>
                  <a:srgbClr val="000000"/>
                </a:solidFill>
                <a:latin typeface="+mn-lt"/>
                <a:ea typeface="Nunito 2 Bold"/>
                <a:cs typeface="Nunito 2 Bold"/>
                <a:sym typeface="Nunito 2 Bold"/>
              </a:rPr>
              <a:t>Research has shown that PreK–3 alignment—coordinating PreK–3 standards, curricula, instructional practices, assessments, and teacher professional development from PreK through the early elementary years—can be an effective means to grow student outcomes.</a:t>
            </a:r>
          </a:p>
          <a:p>
            <a:pPr marL="0" indent="0">
              <a:lnSpc>
                <a:spcPct val="100000"/>
              </a:lnSpc>
              <a:spcBef>
                <a:spcPct val="0"/>
              </a:spcBef>
              <a:buNone/>
            </a:pPr>
            <a:r>
              <a:rPr lang="en-US" sz="2500">
                <a:solidFill>
                  <a:srgbClr val="000000"/>
                </a:solidFill>
                <a:latin typeface="+mn-lt"/>
                <a:ea typeface="Nunito 2 Bold"/>
                <a:cs typeface="Nunito 2 Bold"/>
                <a:sym typeface="Nunito 2 Bold"/>
              </a:rPr>
              <a:t>This kind of coordination is seen as a way to launch children on a positive developmental path, with early elementary grades continuing to build on what children learn in preschool.</a:t>
            </a:r>
          </a:p>
        </p:txBody>
      </p:sp>
      <p:sp>
        <p:nvSpPr>
          <p:cNvPr id="4" name="Slide Number Placeholder 3">
            <a:extLst>
              <a:ext uri="{FF2B5EF4-FFF2-40B4-BE49-F238E27FC236}">
                <a16:creationId xmlns:a16="http://schemas.microsoft.com/office/drawing/2014/main" id="{481C5408-ABEF-9210-FF71-4E19EA9E111F}"/>
              </a:ext>
            </a:extLst>
          </p:cNvPr>
          <p:cNvSpPr>
            <a:spLocks noGrp="1"/>
          </p:cNvSpPr>
          <p:nvPr>
            <p:ph type="sldNum" sz="quarter" idx="12"/>
          </p:nvPr>
        </p:nvSpPr>
        <p:spPr/>
        <p:txBody>
          <a:bodyPr/>
          <a:lstStyle/>
          <a:p>
            <a:fld id="{A3D1C70C-36A2-44FC-A083-98959550CFF4}" type="slidenum">
              <a:rPr lang="en-US" smtClean="0"/>
              <a:pPr/>
              <a:t>37</a:t>
            </a:fld>
            <a:endParaRPr lang="en-US"/>
          </a:p>
        </p:txBody>
      </p:sp>
      <p:sp>
        <p:nvSpPr>
          <p:cNvPr id="5" name="Freeform 8">
            <a:extLst>
              <a:ext uri="{FF2B5EF4-FFF2-40B4-BE49-F238E27FC236}">
                <a16:creationId xmlns:a16="http://schemas.microsoft.com/office/drawing/2014/main" id="{44C07859-6E1E-04DC-DC87-495E22FCDD55}"/>
              </a:ext>
              <a:ext uri="{C183D7F6-B498-43B3-948B-1728B52AA6E4}">
                <adec:decorative xmlns:adec="http://schemas.microsoft.com/office/drawing/2017/decorative" val="1"/>
              </a:ext>
            </a:extLst>
          </p:cNvPr>
          <p:cNvSpPr>
            <a:spLocks noChangeAspect="1"/>
          </p:cNvSpPr>
          <p:nvPr/>
        </p:nvSpPr>
        <p:spPr>
          <a:xfrm>
            <a:off x="6884431" y="1492645"/>
            <a:ext cx="4469369" cy="4592781"/>
          </a:xfrm>
          <a:custGeom>
            <a:avLst/>
            <a:gdLst/>
            <a:ahLst/>
            <a:cxnLst/>
            <a:rect l="l" t="t" r="r" b="b"/>
            <a:pathLst>
              <a:path w="8008464" h="8229600">
                <a:moveTo>
                  <a:pt x="0" y="0"/>
                </a:moveTo>
                <a:lnTo>
                  <a:pt x="8008464" y="0"/>
                </a:lnTo>
                <a:lnTo>
                  <a:pt x="8008464" y="8229600"/>
                </a:lnTo>
                <a:lnTo>
                  <a:pt x="0" y="82296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81018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7198-F8DE-2792-37C0-8F8394649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DCE16-3BE1-980F-0C83-B0451CE9A9A4}"/>
              </a:ext>
            </a:extLst>
          </p:cNvPr>
          <p:cNvSpPr>
            <a:spLocks noGrp="1"/>
          </p:cNvSpPr>
          <p:nvPr>
            <p:ph type="title"/>
          </p:nvPr>
        </p:nvSpPr>
        <p:spPr/>
        <p:txBody>
          <a:bodyPr/>
          <a:lstStyle/>
          <a:p>
            <a:r>
              <a:rPr lang="en-US"/>
              <a:t>DAP Alignment in P–3 (3 of 3)</a:t>
            </a:r>
          </a:p>
        </p:txBody>
      </p:sp>
      <p:sp>
        <p:nvSpPr>
          <p:cNvPr id="3" name="Text Placeholder 2">
            <a:extLst>
              <a:ext uri="{FF2B5EF4-FFF2-40B4-BE49-F238E27FC236}">
                <a16:creationId xmlns:a16="http://schemas.microsoft.com/office/drawing/2014/main" id="{DD300EFD-4BC2-5C4A-9946-4904DF83A1A0}"/>
              </a:ext>
            </a:extLst>
          </p:cNvPr>
          <p:cNvSpPr>
            <a:spLocks noGrp="1"/>
          </p:cNvSpPr>
          <p:nvPr>
            <p:ph idx="1"/>
          </p:nvPr>
        </p:nvSpPr>
        <p:spPr>
          <a:xfrm>
            <a:off x="180923" y="1458397"/>
            <a:ext cx="6124397" cy="4550903"/>
          </a:xfrm>
        </p:spPr>
        <p:txBody>
          <a:bodyPr rIns="91440">
            <a:noAutofit/>
          </a:bodyPr>
          <a:lstStyle/>
          <a:p>
            <a:pPr marL="0" indent="0">
              <a:lnSpc>
                <a:spcPct val="100000"/>
              </a:lnSpc>
              <a:spcBef>
                <a:spcPct val="0"/>
              </a:spcBef>
              <a:buNone/>
            </a:pPr>
            <a:r>
              <a:rPr lang="en-US" sz="3600">
                <a:solidFill>
                  <a:srgbClr val="000000"/>
                </a:solidFill>
                <a:latin typeface="+mn-lt"/>
                <a:ea typeface="Nunito 2 Bold"/>
                <a:cs typeface="Nunito 2 Bold"/>
                <a:sym typeface="Nunito 2 Bold"/>
              </a:rPr>
              <a:t>A high-quality, developmentally appropriate curriculum that aligns state standards from pre-k through 3rd grade and supports the development of the whole child.</a:t>
            </a:r>
          </a:p>
        </p:txBody>
      </p:sp>
      <p:sp>
        <p:nvSpPr>
          <p:cNvPr id="4" name="Slide Number Placeholder 3">
            <a:extLst>
              <a:ext uri="{FF2B5EF4-FFF2-40B4-BE49-F238E27FC236}">
                <a16:creationId xmlns:a16="http://schemas.microsoft.com/office/drawing/2014/main" id="{DFA623F4-4671-5FBB-626A-CAF4959BEBFE}"/>
              </a:ext>
            </a:extLst>
          </p:cNvPr>
          <p:cNvSpPr>
            <a:spLocks noGrp="1"/>
          </p:cNvSpPr>
          <p:nvPr>
            <p:ph type="sldNum" sz="quarter" idx="12"/>
          </p:nvPr>
        </p:nvSpPr>
        <p:spPr/>
        <p:txBody>
          <a:bodyPr/>
          <a:lstStyle/>
          <a:p>
            <a:fld id="{A3D1C70C-36A2-44FC-A083-98959550CFF4}" type="slidenum">
              <a:rPr lang="en-US" smtClean="0"/>
              <a:pPr/>
              <a:t>38</a:t>
            </a:fld>
            <a:endParaRPr lang="en-US"/>
          </a:p>
        </p:txBody>
      </p:sp>
      <p:sp>
        <p:nvSpPr>
          <p:cNvPr id="6" name="Freeform 9">
            <a:extLst>
              <a:ext uri="{FF2B5EF4-FFF2-40B4-BE49-F238E27FC236}">
                <a16:creationId xmlns:a16="http://schemas.microsoft.com/office/drawing/2014/main" id="{37374EDF-2B9B-3957-1309-B8AD436DEE37}"/>
              </a:ext>
              <a:ext uri="{C183D7F6-B498-43B3-948B-1728B52AA6E4}">
                <adec:decorative xmlns:adec="http://schemas.microsoft.com/office/drawing/2017/decorative" val="1"/>
              </a:ext>
            </a:extLst>
          </p:cNvPr>
          <p:cNvSpPr>
            <a:spLocks noChangeAspect="1"/>
          </p:cNvSpPr>
          <p:nvPr/>
        </p:nvSpPr>
        <p:spPr>
          <a:xfrm>
            <a:off x="6305320" y="1775841"/>
            <a:ext cx="5888747" cy="3916017"/>
          </a:xfrm>
          <a:custGeom>
            <a:avLst/>
            <a:gdLst/>
            <a:ahLst/>
            <a:cxnLst/>
            <a:rect l="l" t="t" r="r" b="b"/>
            <a:pathLst>
              <a:path w="9633114" h="6406021">
                <a:moveTo>
                  <a:pt x="0" y="0"/>
                </a:moveTo>
                <a:lnTo>
                  <a:pt x="9633114" y="0"/>
                </a:lnTo>
                <a:lnTo>
                  <a:pt x="9633114" y="6406020"/>
                </a:lnTo>
                <a:lnTo>
                  <a:pt x="0" y="640602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9574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1A74-595D-EB07-5412-FD0A2F956796}"/>
              </a:ext>
            </a:extLst>
          </p:cNvPr>
          <p:cNvSpPr>
            <a:spLocks noGrp="1"/>
          </p:cNvSpPr>
          <p:nvPr>
            <p:ph type="title"/>
          </p:nvPr>
        </p:nvSpPr>
        <p:spPr/>
        <p:txBody>
          <a:bodyPr/>
          <a:lstStyle/>
          <a:p>
            <a:r>
              <a:rPr lang="en-US"/>
              <a:t>References</a:t>
            </a:r>
          </a:p>
        </p:txBody>
      </p:sp>
      <p:sp>
        <p:nvSpPr>
          <p:cNvPr id="6" name="Text Placeholder 5">
            <a:extLst>
              <a:ext uri="{FF2B5EF4-FFF2-40B4-BE49-F238E27FC236}">
                <a16:creationId xmlns:a16="http://schemas.microsoft.com/office/drawing/2014/main" id="{68AF8C92-D511-5E9F-A781-76A22AD34FEE}"/>
              </a:ext>
            </a:extLst>
          </p:cNvPr>
          <p:cNvSpPr>
            <a:spLocks noGrp="1"/>
          </p:cNvSpPr>
          <p:nvPr>
            <p:ph type="body" sz="quarter" idx="11"/>
          </p:nvPr>
        </p:nvSpPr>
        <p:spPr/>
        <p:txBody>
          <a:bodyPr>
            <a:normAutofit fontScale="92500" lnSpcReduction="20000"/>
          </a:bodyPr>
          <a:lstStyle/>
          <a:p>
            <a:pPr marL="0" indent="0">
              <a:buNone/>
            </a:pPr>
            <a:r>
              <a:rPr lang="en-US" sz="1400"/>
              <a:t>National Association for the Education of Young Children. (2020). Professional Standards and Competencies for Early Childhood Educators. Washington, DC: NAEYC. https://naeyc.org/resources/position</a:t>
            </a:r>
          </a:p>
          <a:p>
            <a:pPr marL="0" indent="0">
              <a:buNone/>
            </a:pPr>
            <a:r>
              <a:rPr lang="en-US" sz="1400"/>
              <a:t>Basics of Developmentally Appropriate Practice: An Introduction for Teachers of Kindergartners. (2013). Philips, E. &amp; </a:t>
            </a:r>
            <a:r>
              <a:rPr lang="en-US" sz="1400" err="1"/>
              <a:t>Scrinzi</a:t>
            </a:r>
            <a:r>
              <a:rPr lang="en-US" sz="1400"/>
              <a:t>, A. National Association for the Education of Young Children.</a:t>
            </a:r>
          </a:p>
          <a:p>
            <a:pPr marL="0" indent="0">
              <a:buNone/>
            </a:pPr>
            <a:r>
              <a:rPr lang="en-US" sz="1400"/>
              <a:t>Neuman, S. B., &amp; Dickinson, D. K. (Eds.). (2001). Handbook of early literacy research. Guilford Press</a:t>
            </a:r>
          </a:p>
          <a:p>
            <a:pPr marL="0" indent="0">
              <a:buNone/>
            </a:pPr>
            <a:r>
              <a:rPr lang="en-US" sz="1400" err="1"/>
              <a:t>Saracho</a:t>
            </a:r>
            <a:r>
              <a:rPr lang="en-US" sz="1400"/>
              <a:t>, O. N. (2004). Supporting literacy-related play: Roles for teachers of young children. Early Childhood Education Journal, 31(3), 201-206.</a:t>
            </a:r>
          </a:p>
          <a:p>
            <a:pPr marL="0" indent="0">
              <a:buNone/>
            </a:pPr>
            <a:r>
              <a:rPr lang="en-US" sz="1400"/>
              <a:t>Parker, R., &amp; Thomsen, B.S. (2019). Learning through play at school: A study of playful integrated pedagogies that foster children’s holistic skills development in the primary grades.</a:t>
            </a:r>
          </a:p>
          <a:p>
            <a:pPr marL="0" indent="0">
              <a:buNone/>
            </a:pPr>
            <a:r>
              <a:rPr lang="en-US" sz="1400"/>
              <a:t>Early childhood education: The likelihood of sustained effects,” in The pre-K debates: Current controversies and issues, eds. E. </a:t>
            </a:r>
            <a:r>
              <a:rPr lang="en-US" sz="1400" err="1"/>
              <a:t>Zigler</a:t>
            </a:r>
            <a:r>
              <a:rPr lang="en-US" sz="1400"/>
              <a:t>, W. S. Gilliam, and W. S. Barnett (Baltimore: Paul H Brookes Publishing, 2011): 200-205.</a:t>
            </a:r>
          </a:p>
          <a:p>
            <a:pPr marL="0" indent="0">
              <a:buNone/>
            </a:pPr>
            <a:r>
              <a:rPr lang="en-US" sz="1400" err="1"/>
              <a:t>Kauerz</a:t>
            </a:r>
            <a:r>
              <a:rPr lang="en-US" sz="1400"/>
              <a:t>, K. &amp; Coffman, J. (2019). Framework for Planning, Implementing, and Evaluating P–3 Approaches (2nd ed.). Denver, CO: National P–3 Center, School of Education and Human Development, University of Colorado Denver.</a:t>
            </a:r>
          </a:p>
          <a:p>
            <a:pPr marL="0" indent="0">
              <a:buNone/>
            </a:pPr>
            <a:r>
              <a:rPr lang="en-US" sz="1400"/>
              <a:t>Hirsh-</a:t>
            </a:r>
            <a:r>
              <a:rPr lang="en-US" sz="1400" err="1"/>
              <a:t>Pasek</a:t>
            </a:r>
            <a:r>
              <a:rPr lang="en-US" sz="1400"/>
              <a:t>, K., </a:t>
            </a:r>
            <a:r>
              <a:rPr lang="en-US" sz="1400" err="1"/>
              <a:t>Golinkoff</a:t>
            </a:r>
            <a:r>
              <a:rPr lang="en-US" sz="1400"/>
              <a:t>, R. M., Nesbitt, K., Lautenbach, C., </a:t>
            </a:r>
            <a:r>
              <a:rPr lang="en-US" sz="1400" err="1"/>
              <a:t>Blinkoff</a:t>
            </a:r>
            <a:r>
              <a:rPr lang="en-US" sz="1400"/>
              <a:t>, E., &amp; Fifer, G. (2022). Making schools work: Bringing the science of learning to joyful classroom practice. New York: Teachers College Press.</a:t>
            </a:r>
          </a:p>
        </p:txBody>
      </p:sp>
      <p:sp>
        <p:nvSpPr>
          <p:cNvPr id="5" name="Slide Number Placeholder 4">
            <a:extLst>
              <a:ext uri="{FF2B5EF4-FFF2-40B4-BE49-F238E27FC236}">
                <a16:creationId xmlns:a16="http://schemas.microsoft.com/office/drawing/2014/main" id="{B8F6B9FC-8514-064F-6DDE-18522E35F28E}"/>
              </a:ext>
            </a:extLst>
          </p:cNvPr>
          <p:cNvSpPr>
            <a:spLocks noGrp="1"/>
          </p:cNvSpPr>
          <p:nvPr>
            <p:ph type="sldNum" sz="quarter" idx="10"/>
          </p:nvPr>
        </p:nvSpPr>
        <p:spPr/>
        <p:txBody>
          <a:bodyPr/>
          <a:lstStyle/>
          <a:p>
            <a:fld id="{A3D1C70C-36A2-44FC-A083-98959550CFF4}" type="slidenum">
              <a:rPr lang="en-US" smtClean="0"/>
              <a:t>39</a:t>
            </a:fld>
            <a:endParaRPr lang="en-US"/>
          </a:p>
        </p:txBody>
      </p:sp>
    </p:spTree>
    <p:extLst>
      <p:ext uri="{BB962C8B-B14F-4D97-AF65-F5344CB8AC3E}">
        <p14:creationId xmlns:p14="http://schemas.microsoft.com/office/powerpoint/2010/main" val="751681512"/>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681A-806D-46C4-999E-226162EDE8C6}"/>
              </a:ext>
            </a:extLst>
          </p:cNvPr>
          <p:cNvSpPr>
            <a:spLocks noGrp="1"/>
          </p:cNvSpPr>
          <p:nvPr>
            <p:ph type="title"/>
          </p:nvPr>
        </p:nvSpPr>
        <p:spPr>
          <a:xfrm>
            <a:off x="1256841" y="392148"/>
            <a:ext cx="10096959" cy="747579"/>
          </a:xfrm>
        </p:spPr>
        <p:txBody>
          <a:bodyPr/>
          <a:lstStyle/>
          <a:p>
            <a:r>
              <a:rPr lang="en-US">
                <a:latin typeface="Palatino Linotype"/>
              </a:rPr>
              <a:t>Preschool (3 of 3)</a:t>
            </a:r>
          </a:p>
        </p:txBody>
      </p:sp>
      <p:sp>
        <p:nvSpPr>
          <p:cNvPr id="3" name="Text Placeholder 2">
            <a:extLst>
              <a:ext uri="{FF2B5EF4-FFF2-40B4-BE49-F238E27FC236}">
                <a16:creationId xmlns:a16="http://schemas.microsoft.com/office/drawing/2014/main" id="{9B983190-1C26-EF1B-D81E-50DB0DD5C25E}"/>
              </a:ext>
            </a:extLst>
          </p:cNvPr>
          <p:cNvSpPr>
            <a:spLocks noGrp="1"/>
          </p:cNvSpPr>
          <p:nvPr>
            <p:ph type="body" sz="quarter" idx="11"/>
          </p:nvPr>
        </p:nvSpPr>
        <p:spPr>
          <a:xfrm>
            <a:off x="171451" y="1222375"/>
            <a:ext cx="5450873" cy="5182246"/>
          </a:xfrm>
        </p:spPr>
        <p:txBody>
          <a:bodyPr>
            <a:normAutofit fontScale="85000" lnSpcReduction="20000"/>
          </a:bodyPr>
          <a:lstStyle/>
          <a:p>
            <a:pPr marL="0" indent="0">
              <a:buNone/>
            </a:pPr>
            <a:r>
              <a:rPr lang="en-US" sz="2800"/>
              <a:t>Preschool students engaged in making various shape patterns.​</a:t>
            </a:r>
          </a:p>
          <a:p>
            <a:pPr marL="0" indent="0">
              <a:buNone/>
            </a:pPr>
            <a:r>
              <a:rPr lang="en-US" sz="2800"/>
              <a:t>Using foundational math skills, they are learning to recognize predictable regularities, make logical connections, and understand relationships between shapes, which are crucial for future math concepts.</a:t>
            </a:r>
          </a:p>
          <a:p>
            <a:pPr marL="0" indent="0">
              <a:buNone/>
            </a:pPr>
            <a:r>
              <a:rPr lang="en-US" sz="2800"/>
              <a:t>This math activity fosters critical thinking and visual perception abilities through playful learning.​</a:t>
            </a:r>
          </a:p>
        </p:txBody>
      </p:sp>
      <p:sp>
        <p:nvSpPr>
          <p:cNvPr id="4" name="Freeform 6" descr="Teacher at a table with three young children working on puzzles.">
            <a:extLst>
              <a:ext uri="{FF2B5EF4-FFF2-40B4-BE49-F238E27FC236}">
                <a16:creationId xmlns:a16="http://schemas.microsoft.com/office/drawing/2014/main" id="{3A8B4EF6-FE37-75A3-8B40-D06234C076BF}"/>
              </a:ext>
            </a:extLst>
          </p:cNvPr>
          <p:cNvSpPr>
            <a:spLocks noChangeAspect="1"/>
          </p:cNvSpPr>
          <p:nvPr/>
        </p:nvSpPr>
        <p:spPr>
          <a:xfrm>
            <a:off x="5291561" y="988415"/>
            <a:ext cx="5882989" cy="2609830"/>
          </a:xfrm>
          <a:custGeom>
            <a:avLst/>
            <a:gdLst/>
            <a:ahLst/>
            <a:cxnLst/>
            <a:rect l="l" t="t" r="r" b="b"/>
            <a:pathLst>
              <a:path w="11675307" h="5179435">
                <a:moveTo>
                  <a:pt x="0" y="0"/>
                </a:moveTo>
                <a:lnTo>
                  <a:pt x="11675307" y="0"/>
                </a:lnTo>
                <a:lnTo>
                  <a:pt x="11675307" y="5179435"/>
                </a:lnTo>
                <a:lnTo>
                  <a:pt x="0" y="517943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7" descr="Picture of a pattern on a piece of paper made of blocks.">
            <a:extLst>
              <a:ext uri="{FF2B5EF4-FFF2-40B4-BE49-F238E27FC236}">
                <a16:creationId xmlns:a16="http://schemas.microsoft.com/office/drawing/2014/main" id="{09FE7EB5-29DC-7498-8938-C7E9730112CB}"/>
              </a:ext>
            </a:extLst>
          </p:cNvPr>
          <p:cNvSpPr>
            <a:spLocks noChangeAspect="1"/>
          </p:cNvSpPr>
          <p:nvPr/>
        </p:nvSpPr>
        <p:spPr>
          <a:xfrm>
            <a:off x="5291561" y="3645030"/>
            <a:ext cx="2900194" cy="2510643"/>
          </a:xfrm>
          <a:custGeom>
            <a:avLst/>
            <a:gdLst/>
            <a:ahLst/>
            <a:cxnLst/>
            <a:rect l="l" t="t" r="r" b="b"/>
            <a:pathLst>
              <a:path w="5790028" h="5012315">
                <a:moveTo>
                  <a:pt x="0" y="0"/>
                </a:moveTo>
                <a:lnTo>
                  <a:pt x="5790029" y="0"/>
                </a:lnTo>
                <a:lnTo>
                  <a:pt x="5790029" y="5012315"/>
                </a:lnTo>
                <a:lnTo>
                  <a:pt x="0" y="5012315"/>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8" descr="Picture of a pattern block activities on paper using blocks.">
            <a:extLst>
              <a:ext uri="{FF2B5EF4-FFF2-40B4-BE49-F238E27FC236}">
                <a16:creationId xmlns:a16="http://schemas.microsoft.com/office/drawing/2014/main" id="{65CEAF09-873E-19EB-3070-13C53B06C10C}"/>
              </a:ext>
            </a:extLst>
          </p:cNvPr>
          <p:cNvSpPr>
            <a:spLocks noChangeAspect="1"/>
          </p:cNvSpPr>
          <p:nvPr/>
        </p:nvSpPr>
        <p:spPr>
          <a:xfrm>
            <a:off x="8274356" y="3645029"/>
            <a:ext cx="2900194" cy="2510643"/>
          </a:xfrm>
          <a:custGeom>
            <a:avLst/>
            <a:gdLst/>
            <a:ahLst/>
            <a:cxnLst/>
            <a:rect l="l" t="t" r="r" b="b"/>
            <a:pathLst>
              <a:path w="5790028" h="5012315">
                <a:moveTo>
                  <a:pt x="0" y="0"/>
                </a:moveTo>
                <a:lnTo>
                  <a:pt x="5790028" y="0"/>
                </a:lnTo>
                <a:lnTo>
                  <a:pt x="5790028" y="5012315"/>
                </a:lnTo>
                <a:lnTo>
                  <a:pt x="0" y="501231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Slide Number Placeholder 4">
            <a:extLst>
              <a:ext uri="{FF2B5EF4-FFF2-40B4-BE49-F238E27FC236}">
                <a16:creationId xmlns:a16="http://schemas.microsoft.com/office/drawing/2014/main" id="{5AF44027-FE3E-44DE-AE34-80244C17587C}"/>
              </a:ext>
            </a:extLst>
          </p:cNvPr>
          <p:cNvSpPr>
            <a:spLocks noGrp="1"/>
          </p:cNvSpPr>
          <p:nvPr>
            <p:ph type="sldNum" sz="quarter" idx="10"/>
          </p:nvPr>
        </p:nvSpPr>
        <p:spPr/>
        <p:txBody>
          <a:bodyPr/>
          <a:lstStyle/>
          <a:p>
            <a:fld id="{A3D1C70C-36A2-44FC-A083-98959550CFF4}" type="slidenum">
              <a:rPr lang="en-US" smtClean="0"/>
              <a:t>4</a:t>
            </a:fld>
            <a:endParaRPr lang="en-US"/>
          </a:p>
        </p:txBody>
      </p:sp>
    </p:spTree>
    <p:extLst>
      <p:ext uri="{BB962C8B-B14F-4D97-AF65-F5344CB8AC3E}">
        <p14:creationId xmlns:p14="http://schemas.microsoft.com/office/powerpoint/2010/main" val="170531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B4C2-950E-3501-AA0A-5C288D681A06}"/>
              </a:ext>
            </a:extLst>
          </p:cNvPr>
          <p:cNvSpPr>
            <a:spLocks noGrp="1"/>
          </p:cNvSpPr>
          <p:nvPr>
            <p:ph type="title"/>
          </p:nvPr>
        </p:nvSpPr>
        <p:spPr/>
        <p:txBody>
          <a:bodyPr/>
          <a:lstStyle/>
          <a:p>
            <a:r>
              <a:rPr lang="en-US" sz="4800">
                <a:latin typeface="Palatino Linotype"/>
              </a:rPr>
              <a:t>Kindergarten (1 of 3)</a:t>
            </a:r>
            <a:endParaRPr lang="en-US">
              <a:latin typeface="Palatino Linotype"/>
            </a:endParaRPr>
          </a:p>
        </p:txBody>
      </p:sp>
      <p:sp>
        <p:nvSpPr>
          <p:cNvPr id="3" name="Text Placeholder 2">
            <a:extLst>
              <a:ext uri="{FF2B5EF4-FFF2-40B4-BE49-F238E27FC236}">
                <a16:creationId xmlns:a16="http://schemas.microsoft.com/office/drawing/2014/main" id="{D897BC90-49ED-33F1-64F5-D9433E3DBBC3}"/>
              </a:ext>
            </a:extLst>
          </p:cNvPr>
          <p:cNvSpPr>
            <a:spLocks noGrp="1"/>
          </p:cNvSpPr>
          <p:nvPr>
            <p:ph type="body" sz="quarter" idx="11"/>
          </p:nvPr>
        </p:nvSpPr>
        <p:spPr>
          <a:xfrm>
            <a:off x="171450" y="1102648"/>
            <a:ext cx="11849100" cy="1446684"/>
          </a:xfrm>
        </p:spPr>
        <p:txBody>
          <a:bodyPr>
            <a:normAutofit fontScale="92500" lnSpcReduction="10000"/>
          </a:bodyPr>
          <a:lstStyle/>
          <a:p>
            <a:pPr marL="0" indent="0">
              <a:buNone/>
            </a:pPr>
            <a:r>
              <a:rPr lang="en-US" sz="2400"/>
              <a:t>Kindergarten children engaged in pattern play at math center.​</a:t>
            </a:r>
          </a:p>
          <a:p>
            <a:pPr marL="0" indent="0">
              <a:buNone/>
            </a:pPr>
            <a:r>
              <a:rPr lang="en-US" sz="2400"/>
              <a:t>Building on foundational math skills, children create patterns using different colored blocks or beads, identifying repeating sequences and extending the pattern.​</a:t>
            </a:r>
          </a:p>
        </p:txBody>
      </p:sp>
      <p:sp>
        <p:nvSpPr>
          <p:cNvPr id="4" name="Freeform 6" descr="pattern activity using pictures of item sets representing patterns. AB patterns, ABB patterns, and ABC patterns.">
            <a:extLst>
              <a:ext uri="{FF2B5EF4-FFF2-40B4-BE49-F238E27FC236}">
                <a16:creationId xmlns:a16="http://schemas.microsoft.com/office/drawing/2014/main" id="{200D7FB6-9C1D-B65A-B223-DF36FAFC075D}"/>
              </a:ext>
            </a:extLst>
          </p:cNvPr>
          <p:cNvSpPr>
            <a:spLocks noChangeAspect="1"/>
          </p:cNvSpPr>
          <p:nvPr/>
        </p:nvSpPr>
        <p:spPr>
          <a:xfrm>
            <a:off x="747149" y="2669060"/>
            <a:ext cx="3234556" cy="3373394"/>
          </a:xfrm>
          <a:custGeom>
            <a:avLst/>
            <a:gdLst/>
            <a:ahLst/>
            <a:cxnLst/>
            <a:rect l="l" t="t" r="r" b="b"/>
            <a:pathLst>
              <a:path w="5458304" h="5692594">
                <a:moveTo>
                  <a:pt x="0" y="0"/>
                </a:moveTo>
                <a:lnTo>
                  <a:pt x="5458304" y="0"/>
                </a:lnTo>
                <a:lnTo>
                  <a:pt x="5458304" y="5692594"/>
                </a:lnTo>
                <a:lnTo>
                  <a:pt x="0" y="569259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7" descr="various colored clips strung together to make a specific pattern (AB, ABB, AAB, ABC).">
            <a:extLst>
              <a:ext uri="{FF2B5EF4-FFF2-40B4-BE49-F238E27FC236}">
                <a16:creationId xmlns:a16="http://schemas.microsoft.com/office/drawing/2014/main" id="{6113DA9E-D60F-72AC-4BF9-98963CF4FE78}"/>
              </a:ext>
            </a:extLst>
          </p:cNvPr>
          <p:cNvSpPr>
            <a:spLocks noChangeAspect="1"/>
          </p:cNvSpPr>
          <p:nvPr/>
        </p:nvSpPr>
        <p:spPr>
          <a:xfrm>
            <a:off x="4148669" y="2656703"/>
            <a:ext cx="3234556" cy="3373394"/>
          </a:xfrm>
          <a:custGeom>
            <a:avLst/>
            <a:gdLst/>
            <a:ahLst/>
            <a:cxnLst/>
            <a:rect l="l" t="t" r="r" b="b"/>
            <a:pathLst>
              <a:path w="5458304" h="5692594">
                <a:moveTo>
                  <a:pt x="0" y="0"/>
                </a:moveTo>
                <a:lnTo>
                  <a:pt x="5458304" y="0"/>
                </a:lnTo>
                <a:lnTo>
                  <a:pt x="5458304" y="5692594"/>
                </a:lnTo>
                <a:lnTo>
                  <a:pt x="0" y="5692594"/>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8" descr="Picture of a dot patterns hung up on a wall. The colored dots are in various sequences representing patterns. (ABB, ABCD, ABC, and AB).">
            <a:extLst>
              <a:ext uri="{FF2B5EF4-FFF2-40B4-BE49-F238E27FC236}">
                <a16:creationId xmlns:a16="http://schemas.microsoft.com/office/drawing/2014/main" id="{58347C2D-F03B-9EFF-BDF7-50C9962F2EBE}"/>
              </a:ext>
            </a:extLst>
          </p:cNvPr>
          <p:cNvSpPr>
            <a:spLocks noChangeAspect="1"/>
          </p:cNvSpPr>
          <p:nvPr/>
        </p:nvSpPr>
        <p:spPr>
          <a:xfrm>
            <a:off x="7550189" y="2669060"/>
            <a:ext cx="3234556" cy="3373394"/>
          </a:xfrm>
          <a:custGeom>
            <a:avLst/>
            <a:gdLst/>
            <a:ahLst/>
            <a:cxnLst/>
            <a:rect l="l" t="t" r="r" b="b"/>
            <a:pathLst>
              <a:path w="5458304" h="5692594">
                <a:moveTo>
                  <a:pt x="0" y="0"/>
                </a:moveTo>
                <a:lnTo>
                  <a:pt x="5458304" y="0"/>
                </a:lnTo>
                <a:lnTo>
                  <a:pt x="5458304" y="5692594"/>
                </a:lnTo>
                <a:lnTo>
                  <a:pt x="0" y="569259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Slide Number Placeholder 4">
            <a:extLst>
              <a:ext uri="{FF2B5EF4-FFF2-40B4-BE49-F238E27FC236}">
                <a16:creationId xmlns:a16="http://schemas.microsoft.com/office/drawing/2014/main" id="{02D44C14-5830-616D-F33B-F0B42186AEC6}"/>
              </a:ext>
            </a:extLst>
          </p:cNvPr>
          <p:cNvSpPr>
            <a:spLocks noGrp="1"/>
          </p:cNvSpPr>
          <p:nvPr>
            <p:ph type="sldNum" sz="quarter" idx="10"/>
          </p:nvPr>
        </p:nvSpPr>
        <p:spPr/>
        <p:txBody>
          <a:bodyPr/>
          <a:lstStyle/>
          <a:p>
            <a:fld id="{A3D1C70C-36A2-44FC-A083-98959550CFF4}" type="slidenum">
              <a:rPr lang="en-US" smtClean="0"/>
              <a:pPr/>
              <a:t>5</a:t>
            </a:fld>
            <a:endParaRPr lang="en-US"/>
          </a:p>
        </p:txBody>
      </p:sp>
    </p:spTree>
    <p:extLst>
      <p:ext uri="{BB962C8B-B14F-4D97-AF65-F5344CB8AC3E}">
        <p14:creationId xmlns:p14="http://schemas.microsoft.com/office/powerpoint/2010/main" val="4254279873"/>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E2EC-D23C-A7F7-2024-67CA092D660C}"/>
              </a:ext>
            </a:extLst>
          </p:cNvPr>
          <p:cNvSpPr>
            <a:spLocks noGrp="1"/>
          </p:cNvSpPr>
          <p:nvPr>
            <p:ph type="title"/>
          </p:nvPr>
        </p:nvSpPr>
        <p:spPr/>
        <p:txBody>
          <a:bodyPr/>
          <a:lstStyle/>
          <a:p>
            <a:r>
              <a:rPr lang="en-US" sz="4800">
                <a:latin typeface="Palatino Linotype"/>
              </a:rPr>
              <a:t>Kindergarten (2 of 3)</a:t>
            </a:r>
            <a:endParaRPr lang="en-US"/>
          </a:p>
        </p:txBody>
      </p:sp>
      <p:sp>
        <p:nvSpPr>
          <p:cNvPr id="8" name="Text Placeholder 7">
            <a:extLst>
              <a:ext uri="{FF2B5EF4-FFF2-40B4-BE49-F238E27FC236}">
                <a16:creationId xmlns:a16="http://schemas.microsoft.com/office/drawing/2014/main" id="{BB090D02-7707-AECA-1C18-4A169067BBD2}"/>
              </a:ext>
            </a:extLst>
          </p:cNvPr>
          <p:cNvSpPr>
            <a:spLocks noGrp="1"/>
          </p:cNvSpPr>
          <p:nvPr>
            <p:ph type="body" sz="quarter" idx="11"/>
          </p:nvPr>
        </p:nvSpPr>
        <p:spPr>
          <a:xfrm>
            <a:off x="171451" y="1222375"/>
            <a:ext cx="6251798" cy="4803775"/>
          </a:xfrm>
        </p:spPr>
        <p:txBody>
          <a:bodyPr rIns="457200">
            <a:normAutofit fontScale="85000" lnSpcReduction="10000"/>
          </a:bodyPr>
          <a:lstStyle/>
          <a:p>
            <a:pPr marL="0" indent="0">
              <a:buNone/>
            </a:pPr>
            <a:r>
              <a:rPr lang="en-US"/>
              <a:t>Kindergarten children in daily small group with the teacher working on sorting objects by initial sounds. ​</a:t>
            </a:r>
          </a:p>
          <a:p>
            <a:pPr marL="0" indent="0">
              <a:buNone/>
            </a:pPr>
            <a:r>
              <a:rPr lang="en-US"/>
              <a:t>Using multisensory instruction, this teacher is supporting young student phonological awareness, a critical skill for reading and spelling. ​</a:t>
            </a:r>
          </a:p>
        </p:txBody>
      </p:sp>
      <p:sp>
        <p:nvSpPr>
          <p:cNvPr id="4" name="Freeform 9" descr="A child's hand holding a toy size bucket as part of a sorting game. There is a letter b and a letter g in the picture too.">
            <a:extLst>
              <a:ext uri="{FF2B5EF4-FFF2-40B4-BE49-F238E27FC236}">
                <a16:creationId xmlns:a16="http://schemas.microsoft.com/office/drawing/2014/main" id="{793775E1-F0FA-54B6-06E5-FD3DE4562EE2}"/>
              </a:ext>
            </a:extLst>
          </p:cNvPr>
          <p:cNvSpPr>
            <a:spLocks noChangeAspect="1"/>
          </p:cNvSpPr>
          <p:nvPr/>
        </p:nvSpPr>
        <p:spPr>
          <a:xfrm>
            <a:off x="6423250" y="1065673"/>
            <a:ext cx="4528938" cy="2382889"/>
          </a:xfrm>
          <a:custGeom>
            <a:avLst/>
            <a:gdLst/>
            <a:ahLst/>
            <a:cxnLst/>
            <a:rect l="l" t="t" r="r" b="b"/>
            <a:pathLst>
              <a:path w="9546934" h="5023098">
                <a:moveTo>
                  <a:pt x="0" y="0"/>
                </a:moveTo>
                <a:lnTo>
                  <a:pt x="9546934" y="0"/>
                </a:lnTo>
                <a:lnTo>
                  <a:pt x="9546934" y="5023098"/>
                </a:lnTo>
                <a:lnTo>
                  <a:pt x="0" y="502309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10" descr="Shows the result of a sorting game for objects with the initial letter sound. One side has items with the initial sound of the letter b and the other side the letter p.">
            <a:extLst>
              <a:ext uri="{FF2B5EF4-FFF2-40B4-BE49-F238E27FC236}">
                <a16:creationId xmlns:a16="http://schemas.microsoft.com/office/drawing/2014/main" id="{FD67CB55-31F6-407B-7480-A135567AAC2E}"/>
              </a:ext>
            </a:extLst>
          </p:cNvPr>
          <p:cNvSpPr>
            <a:spLocks noChangeAspect="1"/>
          </p:cNvSpPr>
          <p:nvPr/>
        </p:nvSpPr>
        <p:spPr>
          <a:xfrm>
            <a:off x="6824997" y="3429000"/>
            <a:ext cx="3725443" cy="2712308"/>
          </a:xfrm>
          <a:custGeom>
            <a:avLst/>
            <a:gdLst/>
            <a:ahLst/>
            <a:cxnLst/>
            <a:rect l="l" t="t" r="r" b="b"/>
            <a:pathLst>
              <a:path w="6192916" h="4508748">
                <a:moveTo>
                  <a:pt x="0" y="0"/>
                </a:moveTo>
                <a:lnTo>
                  <a:pt x="6192916" y="0"/>
                </a:lnTo>
                <a:lnTo>
                  <a:pt x="6192916" y="4508748"/>
                </a:lnTo>
                <a:lnTo>
                  <a:pt x="0" y="450874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Slide Number Placeholder 4">
            <a:extLst>
              <a:ext uri="{FF2B5EF4-FFF2-40B4-BE49-F238E27FC236}">
                <a16:creationId xmlns:a16="http://schemas.microsoft.com/office/drawing/2014/main" id="{520AA6DF-76A2-0263-2823-42AB4A65D102}"/>
              </a:ext>
            </a:extLst>
          </p:cNvPr>
          <p:cNvSpPr>
            <a:spLocks noGrp="1"/>
          </p:cNvSpPr>
          <p:nvPr>
            <p:ph type="sldNum" sz="quarter" idx="10"/>
          </p:nvPr>
        </p:nvSpPr>
        <p:spPr/>
        <p:txBody>
          <a:bodyPr/>
          <a:lstStyle/>
          <a:p>
            <a:fld id="{A3D1C70C-36A2-44FC-A083-98959550CFF4}" type="slidenum">
              <a:rPr lang="en-US" smtClean="0"/>
              <a:t>6</a:t>
            </a:fld>
            <a:endParaRPr lang="en-US"/>
          </a:p>
        </p:txBody>
      </p:sp>
    </p:spTree>
    <p:extLst>
      <p:ext uri="{BB962C8B-B14F-4D97-AF65-F5344CB8AC3E}">
        <p14:creationId xmlns:p14="http://schemas.microsoft.com/office/powerpoint/2010/main" val="252747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54C48-3062-489A-1A39-2878CB765BA0}"/>
              </a:ext>
            </a:extLst>
          </p:cNvPr>
          <p:cNvSpPr>
            <a:spLocks noGrp="1"/>
          </p:cNvSpPr>
          <p:nvPr>
            <p:ph type="title"/>
          </p:nvPr>
        </p:nvSpPr>
        <p:spPr/>
        <p:txBody>
          <a:bodyPr/>
          <a:lstStyle/>
          <a:p>
            <a:r>
              <a:rPr lang="en-US" sz="4400"/>
              <a:t>Kindergarten (3 of 3)</a:t>
            </a:r>
          </a:p>
        </p:txBody>
      </p:sp>
      <p:sp>
        <p:nvSpPr>
          <p:cNvPr id="3" name="Text Placeholder 2">
            <a:extLst>
              <a:ext uri="{FF2B5EF4-FFF2-40B4-BE49-F238E27FC236}">
                <a16:creationId xmlns:a16="http://schemas.microsoft.com/office/drawing/2014/main" id="{53B40614-656A-A170-3C75-13C1D4306A4C}"/>
              </a:ext>
            </a:extLst>
          </p:cNvPr>
          <p:cNvSpPr>
            <a:spLocks noGrp="1"/>
          </p:cNvSpPr>
          <p:nvPr>
            <p:ph idx="1"/>
          </p:nvPr>
        </p:nvSpPr>
        <p:spPr>
          <a:xfrm>
            <a:off x="146292" y="1430627"/>
            <a:ext cx="8357760" cy="2226974"/>
          </a:xfrm>
        </p:spPr>
        <p:txBody>
          <a:bodyPr/>
          <a:lstStyle/>
          <a:p>
            <a:pPr marL="0" indent="0">
              <a:buNone/>
            </a:pPr>
            <a:r>
              <a:rPr lang="en-US">
                <a:solidFill>
                  <a:srgbClr val="000000"/>
                </a:solidFill>
                <a:latin typeface="+mn-lt"/>
                <a:ea typeface="Nunito 1 Bold"/>
                <a:cs typeface="Nunito 1 Bold"/>
                <a:sym typeface="Nunito 1 Bold"/>
              </a:rPr>
              <a:t>Kindergartners are often enthusiastic writers and they will weave writing activities into their play and content area instruction, like math and science.</a:t>
            </a:r>
          </a:p>
        </p:txBody>
      </p:sp>
      <p:sp>
        <p:nvSpPr>
          <p:cNvPr id="6" name="Content Placeholder 5">
            <a:extLst>
              <a:ext uri="{FF2B5EF4-FFF2-40B4-BE49-F238E27FC236}">
                <a16:creationId xmlns:a16="http://schemas.microsoft.com/office/drawing/2014/main" id="{02A6B8BE-0E72-C0E5-BA7F-EEE5DF3429D4}"/>
              </a:ext>
            </a:extLst>
          </p:cNvPr>
          <p:cNvSpPr>
            <a:spLocks noGrp="1"/>
          </p:cNvSpPr>
          <p:nvPr>
            <p:ph idx="13"/>
          </p:nvPr>
        </p:nvSpPr>
        <p:spPr>
          <a:xfrm>
            <a:off x="260383" y="3657601"/>
            <a:ext cx="5738737" cy="2226974"/>
          </a:xfrm>
        </p:spPr>
        <p:txBody>
          <a:bodyPr/>
          <a:lstStyle/>
          <a:p>
            <a:pPr marL="0" indent="0">
              <a:buNone/>
            </a:pPr>
            <a:r>
              <a:rPr lang="en-US" sz="2400">
                <a:solidFill>
                  <a:srgbClr val="000000"/>
                </a:solidFill>
                <a:latin typeface="+mn-lt"/>
                <a:ea typeface="Nunito 1 Bold"/>
                <a:cs typeface="Nunito 1 Bold"/>
                <a:sym typeface="Nunito 1 Bold"/>
              </a:rPr>
              <a:t>Provide these budding writers with experiences that give them something to write about. Invented spelling is normal at this age, as children are translating the sounds of spoken words into writing.</a:t>
            </a:r>
          </a:p>
        </p:txBody>
      </p:sp>
      <p:sp>
        <p:nvSpPr>
          <p:cNvPr id="7" name="Freeform 5" descr="Overhead view of a table with crayons and markers where children are writing and drawing.">
            <a:extLst>
              <a:ext uri="{FF2B5EF4-FFF2-40B4-BE49-F238E27FC236}">
                <a16:creationId xmlns:a16="http://schemas.microsoft.com/office/drawing/2014/main" id="{3B1F9E87-75D7-C819-F82C-4C7E2F76923C}"/>
              </a:ext>
            </a:extLst>
          </p:cNvPr>
          <p:cNvSpPr>
            <a:spLocks noChangeAspect="1"/>
          </p:cNvSpPr>
          <p:nvPr/>
        </p:nvSpPr>
        <p:spPr>
          <a:xfrm>
            <a:off x="7678552" y="1430627"/>
            <a:ext cx="3506665" cy="2343529"/>
          </a:xfrm>
          <a:custGeom>
            <a:avLst/>
            <a:gdLst/>
            <a:ahLst/>
            <a:cxnLst/>
            <a:rect l="l" t="t" r="r" b="b"/>
            <a:pathLst>
              <a:path w="6032500" h="4031562">
                <a:moveTo>
                  <a:pt x="0" y="0"/>
                </a:moveTo>
                <a:lnTo>
                  <a:pt x="6032500" y="0"/>
                </a:lnTo>
                <a:lnTo>
                  <a:pt x="6032500" y="4031562"/>
                </a:lnTo>
                <a:lnTo>
                  <a:pt x="0" y="403156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6" descr="a student's piece of writing with a picture. The text reads: It is RANIgotsD.">
            <a:extLst>
              <a:ext uri="{FF2B5EF4-FFF2-40B4-BE49-F238E27FC236}">
                <a16:creationId xmlns:a16="http://schemas.microsoft.com/office/drawing/2014/main" id="{7632A20D-18B7-0AAB-DED0-73F99A99D27E}"/>
              </a:ext>
            </a:extLst>
          </p:cNvPr>
          <p:cNvSpPr>
            <a:spLocks noChangeAspect="1"/>
          </p:cNvSpPr>
          <p:nvPr/>
        </p:nvSpPr>
        <p:spPr>
          <a:xfrm>
            <a:off x="5297589" y="3824240"/>
            <a:ext cx="3506665" cy="2343529"/>
          </a:xfrm>
          <a:custGeom>
            <a:avLst/>
            <a:gdLst/>
            <a:ahLst/>
            <a:cxnLst/>
            <a:rect l="l" t="t" r="r" b="b"/>
            <a:pathLst>
              <a:path w="6032500" h="4031562">
                <a:moveTo>
                  <a:pt x="0" y="0"/>
                </a:moveTo>
                <a:lnTo>
                  <a:pt x="6032500" y="0"/>
                </a:lnTo>
                <a:lnTo>
                  <a:pt x="6032500" y="4031562"/>
                </a:lnTo>
                <a:lnTo>
                  <a:pt x="0" y="403156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7" descr="a student's a science writing about a plant.">
            <a:extLst>
              <a:ext uri="{FF2B5EF4-FFF2-40B4-BE49-F238E27FC236}">
                <a16:creationId xmlns:a16="http://schemas.microsoft.com/office/drawing/2014/main" id="{9AC43CBE-F0E2-815D-170F-E84EFEE160AA}"/>
              </a:ext>
            </a:extLst>
          </p:cNvPr>
          <p:cNvSpPr>
            <a:spLocks noChangeAspect="1"/>
          </p:cNvSpPr>
          <p:nvPr/>
        </p:nvSpPr>
        <p:spPr>
          <a:xfrm>
            <a:off x="8685335" y="3837712"/>
            <a:ext cx="3506665" cy="2355929"/>
          </a:xfrm>
          <a:custGeom>
            <a:avLst/>
            <a:gdLst/>
            <a:ahLst/>
            <a:cxnLst/>
            <a:rect l="l" t="t" r="r" b="b"/>
            <a:pathLst>
              <a:path w="6000750" h="4031562">
                <a:moveTo>
                  <a:pt x="0" y="0"/>
                </a:moveTo>
                <a:lnTo>
                  <a:pt x="6000750" y="0"/>
                </a:lnTo>
                <a:lnTo>
                  <a:pt x="6000750" y="4031562"/>
                </a:lnTo>
                <a:lnTo>
                  <a:pt x="0" y="403156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Slide Number Placeholder 3">
            <a:extLst>
              <a:ext uri="{FF2B5EF4-FFF2-40B4-BE49-F238E27FC236}">
                <a16:creationId xmlns:a16="http://schemas.microsoft.com/office/drawing/2014/main" id="{D4BA95B7-12FD-3EE8-66FF-900AAA688AAE}"/>
              </a:ext>
            </a:extLst>
          </p:cNvPr>
          <p:cNvSpPr>
            <a:spLocks noGrp="1"/>
          </p:cNvSpPr>
          <p:nvPr>
            <p:ph type="sldNum" sz="quarter" idx="12"/>
          </p:nvPr>
        </p:nvSpPr>
        <p:spPr/>
        <p:txBody>
          <a:bodyPr/>
          <a:lstStyle/>
          <a:p>
            <a:fld id="{A3D1C70C-36A2-44FC-A083-98959550CFF4}" type="slidenum">
              <a:rPr lang="en-US" smtClean="0"/>
              <a:pPr/>
              <a:t>7</a:t>
            </a:fld>
            <a:endParaRPr lang="en-US"/>
          </a:p>
        </p:txBody>
      </p:sp>
    </p:spTree>
    <p:extLst>
      <p:ext uri="{BB962C8B-B14F-4D97-AF65-F5344CB8AC3E}">
        <p14:creationId xmlns:p14="http://schemas.microsoft.com/office/powerpoint/2010/main" val="287899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54C48-3062-489A-1A39-2878CB765BA0}"/>
              </a:ext>
            </a:extLst>
          </p:cNvPr>
          <p:cNvSpPr>
            <a:spLocks noGrp="1"/>
          </p:cNvSpPr>
          <p:nvPr>
            <p:ph type="title"/>
          </p:nvPr>
        </p:nvSpPr>
        <p:spPr/>
        <p:txBody>
          <a:bodyPr/>
          <a:lstStyle/>
          <a:p>
            <a:r>
              <a:rPr lang="en-US" sz="4000" dirty="0"/>
              <a:t>First Grade (1 of 2)</a:t>
            </a:r>
          </a:p>
        </p:txBody>
      </p:sp>
      <p:sp>
        <p:nvSpPr>
          <p:cNvPr id="3" name="Text Placeholder 2">
            <a:extLst>
              <a:ext uri="{FF2B5EF4-FFF2-40B4-BE49-F238E27FC236}">
                <a16:creationId xmlns:a16="http://schemas.microsoft.com/office/drawing/2014/main" id="{53B40614-656A-A170-3C75-13C1D4306A4C}"/>
              </a:ext>
            </a:extLst>
          </p:cNvPr>
          <p:cNvSpPr>
            <a:spLocks noGrp="1"/>
          </p:cNvSpPr>
          <p:nvPr>
            <p:ph idx="1"/>
          </p:nvPr>
        </p:nvSpPr>
        <p:spPr>
          <a:xfrm>
            <a:off x="146292" y="1430627"/>
            <a:ext cx="7054608" cy="2226974"/>
          </a:xfrm>
        </p:spPr>
        <p:txBody>
          <a:bodyPr/>
          <a:lstStyle/>
          <a:p>
            <a:pPr marL="0" indent="0">
              <a:buNone/>
            </a:pPr>
            <a:r>
              <a:rPr lang="en-US" sz="3200">
                <a:solidFill>
                  <a:srgbClr val="000000"/>
                </a:solidFill>
                <a:latin typeface="+mn-lt"/>
                <a:ea typeface="Nunito 1 Bold"/>
                <a:cs typeface="Nunito 1 Bold"/>
                <a:sym typeface="Nunito 1 Bold"/>
              </a:rPr>
              <a:t>Using multisensory instruction and manipulatives, First Grade children apply and reinforce addition and subtraction strategies in Math Center.</a:t>
            </a:r>
          </a:p>
        </p:txBody>
      </p:sp>
      <p:sp>
        <p:nvSpPr>
          <p:cNvPr id="6" name="Content Placeholder 5">
            <a:extLst>
              <a:ext uri="{FF2B5EF4-FFF2-40B4-BE49-F238E27FC236}">
                <a16:creationId xmlns:a16="http://schemas.microsoft.com/office/drawing/2014/main" id="{02A6B8BE-0E72-C0E5-BA7F-EEE5DF3429D4}"/>
              </a:ext>
            </a:extLst>
          </p:cNvPr>
          <p:cNvSpPr>
            <a:spLocks noGrp="1"/>
          </p:cNvSpPr>
          <p:nvPr>
            <p:ph idx="13"/>
          </p:nvPr>
        </p:nvSpPr>
        <p:spPr>
          <a:xfrm>
            <a:off x="357263" y="4212785"/>
            <a:ext cx="5586337" cy="2226974"/>
          </a:xfrm>
        </p:spPr>
        <p:txBody>
          <a:bodyPr/>
          <a:lstStyle/>
          <a:p>
            <a:pPr marL="0" indent="0">
              <a:buNone/>
            </a:pPr>
            <a:r>
              <a:rPr lang="en-US" sz="2400">
                <a:solidFill>
                  <a:srgbClr val="000000"/>
                </a:solidFill>
                <a:latin typeface="+mn-lt"/>
                <a:ea typeface="Nunito 1 Bold"/>
                <a:cs typeface="Nunito 1 Bold"/>
                <a:sym typeface="Nunito 1 Bold"/>
              </a:rPr>
              <a:t>First graders learn to add and subtract numbers up to 20, and solve word problems using drawings, objects, and equations.</a:t>
            </a:r>
          </a:p>
        </p:txBody>
      </p:sp>
      <p:sp>
        <p:nvSpPr>
          <p:cNvPr id="12" name="Freeform 8" descr="A chart showing various ways to add within 10. That is to use your brain, fingers, or draw a picture. ">
            <a:extLst>
              <a:ext uri="{FF2B5EF4-FFF2-40B4-BE49-F238E27FC236}">
                <a16:creationId xmlns:a16="http://schemas.microsoft.com/office/drawing/2014/main" id="{F2CA3473-C38F-FE58-A74C-1E22629AF02C}"/>
              </a:ext>
            </a:extLst>
          </p:cNvPr>
          <p:cNvSpPr>
            <a:spLocks noChangeAspect="1"/>
          </p:cNvSpPr>
          <p:nvPr/>
        </p:nvSpPr>
        <p:spPr>
          <a:xfrm>
            <a:off x="6593976" y="1231686"/>
            <a:ext cx="2678980" cy="2438511"/>
          </a:xfrm>
          <a:custGeom>
            <a:avLst/>
            <a:gdLst/>
            <a:ahLst/>
            <a:cxnLst/>
            <a:rect l="l" t="t" r="r" b="b"/>
            <a:pathLst>
              <a:path w="4429125" h="4031562">
                <a:moveTo>
                  <a:pt x="0" y="0"/>
                </a:moveTo>
                <a:lnTo>
                  <a:pt x="4429125" y="0"/>
                </a:lnTo>
                <a:lnTo>
                  <a:pt x="4429125" y="4031562"/>
                </a:lnTo>
                <a:lnTo>
                  <a:pt x="0" y="403156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6" descr="A student playing with base ten block to represent numbers.">
            <a:extLst>
              <a:ext uri="{FF2B5EF4-FFF2-40B4-BE49-F238E27FC236}">
                <a16:creationId xmlns:a16="http://schemas.microsoft.com/office/drawing/2014/main" id="{215ED179-D8B8-79EA-46F4-6F1ABCF76BD5}"/>
              </a:ext>
            </a:extLst>
          </p:cNvPr>
          <p:cNvSpPr>
            <a:spLocks noChangeAspect="1"/>
          </p:cNvSpPr>
          <p:nvPr/>
        </p:nvSpPr>
        <p:spPr>
          <a:xfrm>
            <a:off x="9323519" y="1231685"/>
            <a:ext cx="2722189" cy="2438511"/>
          </a:xfrm>
          <a:custGeom>
            <a:avLst/>
            <a:gdLst/>
            <a:ahLst/>
            <a:cxnLst/>
            <a:rect l="l" t="t" r="r" b="b"/>
            <a:pathLst>
              <a:path w="4500562" h="4031562">
                <a:moveTo>
                  <a:pt x="0" y="0"/>
                </a:moveTo>
                <a:lnTo>
                  <a:pt x="4500563" y="0"/>
                </a:lnTo>
                <a:lnTo>
                  <a:pt x="4500563" y="4031562"/>
                </a:lnTo>
                <a:lnTo>
                  <a:pt x="0" y="403156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7" descr="Fact family game. The equation strips represent the various way to show equations in a fact family. For example, five plus three equals eight, three equals eight, eight minus five equals three and eight minus three equals five.">
            <a:extLst>
              <a:ext uri="{FF2B5EF4-FFF2-40B4-BE49-F238E27FC236}">
                <a16:creationId xmlns:a16="http://schemas.microsoft.com/office/drawing/2014/main" id="{826828B7-0961-3BB1-782A-DA9F4E0C3BDB}"/>
              </a:ext>
            </a:extLst>
          </p:cNvPr>
          <p:cNvSpPr>
            <a:spLocks noChangeAspect="1"/>
          </p:cNvSpPr>
          <p:nvPr/>
        </p:nvSpPr>
        <p:spPr>
          <a:xfrm>
            <a:off x="5394960" y="3713475"/>
            <a:ext cx="2794205" cy="2438511"/>
          </a:xfrm>
          <a:custGeom>
            <a:avLst/>
            <a:gdLst/>
            <a:ahLst/>
            <a:cxnLst/>
            <a:rect l="l" t="t" r="r" b="b"/>
            <a:pathLst>
              <a:path w="4619625" h="4031562">
                <a:moveTo>
                  <a:pt x="0" y="0"/>
                </a:moveTo>
                <a:lnTo>
                  <a:pt x="4619625" y="0"/>
                </a:lnTo>
                <a:lnTo>
                  <a:pt x="4619625" y="4031562"/>
                </a:lnTo>
                <a:lnTo>
                  <a:pt x="0" y="4031562"/>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 name="Freeform 5" descr="math game board for addition to 20. ">
            <a:extLst>
              <a:ext uri="{FF2B5EF4-FFF2-40B4-BE49-F238E27FC236}">
                <a16:creationId xmlns:a16="http://schemas.microsoft.com/office/drawing/2014/main" id="{F7601A02-E281-334F-F8D8-8FC7DE45CB9D}"/>
              </a:ext>
            </a:extLst>
          </p:cNvPr>
          <p:cNvSpPr>
            <a:spLocks noChangeAspect="1"/>
          </p:cNvSpPr>
          <p:nvPr/>
        </p:nvSpPr>
        <p:spPr>
          <a:xfrm>
            <a:off x="8266318" y="3713475"/>
            <a:ext cx="2722189" cy="2438511"/>
          </a:xfrm>
          <a:custGeom>
            <a:avLst/>
            <a:gdLst/>
            <a:ahLst/>
            <a:cxnLst/>
            <a:rect l="l" t="t" r="r" b="b"/>
            <a:pathLst>
              <a:path w="4500562" h="4031562">
                <a:moveTo>
                  <a:pt x="0" y="0"/>
                </a:moveTo>
                <a:lnTo>
                  <a:pt x="4500563" y="0"/>
                </a:lnTo>
                <a:lnTo>
                  <a:pt x="4500563" y="4031562"/>
                </a:lnTo>
                <a:lnTo>
                  <a:pt x="0" y="403156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Slide Number Placeholder 3">
            <a:extLst>
              <a:ext uri="{FF2B5EF4-FFF2-40B4-BE49-F238E27FC236}">
                <a16:creationId xmlns:a16="http://schemas.microsoft.com/office/drawing/2014/main" id="{D4BA95B7-12FD-3EE8-66FF-900AAA688AAE}"/>
              </a:ext>
            </a:extLst>
          </p:cNvPr>
          <p:cNvSpPr>
            <a:spLocks noGrp="1"/>
          </p:cNvSpPr>
          <p:nvPr>
            <p:ph type="sldNum" sz="quarter" idx="12"/>
          </p:nvPr>
        </p:nvSpPr>
        <p:spPr/>
        <p:txBody>
          <a:bodyPr/>
          <a:lstStyle/>
          <a:p>
            <a:fld id="{A3D1C70C-36A2-44FC-A083-98959550CFF4}" type="slidenum">
              <a:rPr lang="en-US" smtClean="0"/>
              <a:pPr/>
              <a:t>8</a:t>
            </a:fld>
            <a:endParaRPr lang="en-US"/>
          </a:p>
        </p:txBody>
      </p:sp>
    </p:spTree>
    <p:extLst>
      <p:ext uri="{BB962C8B-B14F-4D97-AF65-F5344CB8AC3E}">
        <p14:creationId xmlns:p14="http://schemas.microsoft.com/office/powerpoint/2010/main" val="605022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54C48-3062-489A-1A39-2878CB765BA0}"/>
              </a:ext>
            </a:extLst>
          </p:cNvPr>
          <p:cNvSpPr>
            <a:spLocks noGrp="1"/>
          </p:cNvSpPr>
          <p:nvPr>
            <p:ph type="title"/>
          </p:nvPr>
        </p:nvSpPr>
        <p:spPr/>
        <p:txBody>
          <a:bodyPr/>
          <a:lstStyle/>
          <a:p>
            <a:r>
              <a:rPr lang="en-US" dirty="0"/>
              <a:t>First Grade (2</a:t>
            </a:r>
            <a:r>
              <a:rPr lang="en-US" baseline="0" dirty="0"/>
              <a:t> of 2)</a:t>
            </a:r>
            <a:endParaRPr lang="en-US" dirty="0"/>
          </a:p>
        </p:txBody>
      </p:sp>
      <p:sp>
        <p:nvSpPr>
          <p:cNvPr id="3" name="Text Placeholder 2">
            <a:extLst>
              <a:ext uri="{FF2B5EF4-FFF2-40B4-BE49-F238E27FC236}">
                <a16:creationId xmlns:a16="http://schemas.microsoft.com/office/drawing/2014/main" id="{53B40614-656A-A170-3C75-13C1D4306A4C}"/>
              </a:ext>
            </a:extLst>
          </p:cNvPr>
          <p:cNvSpPr>
            <a:spLocks noGrp="1"/>
          </p:cNvSpPr>
          <p:nvPr>
            <p:ph idx="1"/>
          </p:nvPr>
        </p:nvSpPr>
        <p:spPr>
          <a:xfrm>
            <a:off x="146292" y="1430627"/>
            <a:ext cx="8858008" cy="2226974"/>
          </a:xfrm>
        </p:spPr>
        <p:txBody>
          <a:bodyPr/>
          <a:lstStyle/>
          <a:p>
            <a:pPr marL="0" indent="0">
              <a:buNone/>
            </a:pPr>
            <a:r>
              <a:rPr lang="en-US" sz="3200" dirty="0">
                <a:solidFill>
                  <a:srgbClr val="000000"/>
                </a:solidFill>
                <a:latin typeface="+mn-lt"/>
                <a:ea typeface="Nunito 1 Bold"/>
                <a:cs typeface="Nunito 1 Bold"/>
                <a:sym typeface="Nunito 1 Bold"/>
              </a:rPr>
              <a:t>First graders write many times a day to express their ideas and interests — they are writing with a purpose, through, stories, letters, and lists. They can print clearly and leave spaces between words.</a:t>
            </a:r>
          </a:p>
        </p:txBody>
      </p:sp>
      <p:sp>
        <p:nvSpPr>
          <p:cNvPr id="6" name="Content Placeholder 5">
            <a:extLst>
              <a:ext uri="{FF2B5EF4-FFF2-40B4-BE49-F238E27FC236}">
                <a16:creationId xmlns:a16="http://schemas.microsoft.com/office/drawing/2014/main" id="{02A6B8BE-0E72-C0E5-BA7F-EEE5DF3429D4}"/>
              </a:ext>
            </a:extLst>
          </p:cNvPr>
          <p:cNvSpPr>
            <a:spLocks noGrp="1"/>
          </p:cNvSpPr>
          <p:nvPr>
            <p:ph idx="13"/>
          </p:nvPr>
        </p:nvSpPr>
        <p:spPr>
          <a:xfrm>
            <a:off x="357263" y="4212785"/>
            <a:ext cx="5738737" cy="1654615"/>
          </a:xfrm>
        </p:spPr>
        <p:txBody>
          <a:bodyPr/>
          <a:lstStyle/>
          <a:p>
            <a:pPr marL="0" indent="0">
              <a:buNone/>
            </a:pPr>
            <a:r>
              <a:rPr lang="en-US" sz="2200">
                <a:solidFill>
                  <a:srgbClr val="000000"/>
                </a:solidFill>
                <a:latin typeface="+mn-lt"/>
                <a:ea typeface="Nunito 1 Bold"/>
                <a:cs typeface="Nunito 1 Bold"/>
                <a:sym typeface="Nunito 1 Bold"/>
              </a:rPr>
              <a:t>Children in first grade are able to write simple but complete sentences, and they are beginning to understand when to use capital letters, commas, and periods.</a:t>
            </a:r>
          </a:p>
        </p:txBody>
      </p:sp>
      <p:sp>
        <p:nvSpPr>
          <p:cNvPr id="9" name="Freeform 7" descr="A child writing on paper.">
            <a:extLst>
              <a:ext uri="{FF2B5EF4-FFF2-40B4-BE49-F238E27FC236}">
                <a16:creationId xmlns:a16="http://schemas.microsoft.com/office/drawing/2014/main" id="{43F50D8E-5359-C5F7-7917-8881CDCD4691}"/>
              </a:ext>
            </a:extLst>
          </p:cNvPr>
          <p:cNvSpPr>
            <a:spLocks noChangeAspect="1"/>
          </p:cNvSpPr>
          <p:nvPr/>
        </p:nvSpPr>
        <p:spPr>
          <a:xfrm>
            <a:off x="8197241" y="1645920"/>
            <a:ext cx="3392118" cy="2492168"/>
          </a:xfrm>
          <a:custGeom>
            <a:avLst/>
            <a:gdLst/>
            <a:ahLst/>
            <a:cxnLst/>
            <a:rect l="l" t="t" r="r" b="b"/>
            <a:pathLst>
              <a:path w="9334500" h="6858000">
                <a:moveTo>
                  <a:pt x="0" y="0"/>
                </a:moveTo>
                <a:lnTo>
                  <a:pt x="9334500" y="0"/>
                </a:lnTo>
                <a:lnTo>
                  <a:pt x="9334500" y="6858000"/>
                </a:lnTo>
                <a:lnTo>
                  <a:pt x="0" y="6858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6" descr="A piece of student's writing and a picture. The writing begins with &quot;One Winter Day.&quot; ">
            <a:extLst>
              <a:ext uri="{FF2B5EF4-FFF2-40B4-BE49-F238E27FC236}">
                <a16:creationId xmlns:a16="http://schemas.microsoft.com/office/drawing/2014/main" id="{87BA727F-E689-92E1-D4A8-A3726E23EA7F}"/>
              </a:ext>
            </a:extLst>
          </p:cNvPr>
          <p:cNvSpPr>
            <a:spLocks noChangeAspect="1"/>
          </p:cNvSpPr>
          <p:nvPr/>
        </p:nvSpPr>
        <p:spPr>
          <a:xfrm>
            <a:off x="5998157" y="4138087"/>
            <a:ext cx="2795601" cy="2053911"/>
          </a:xfrm>
          <a:custGeom>
            <a:avLst/>
            <a:gdLst/>
            <a:ahLst/>
            <a:cxnLst/>
            <a:rect l="l" t="t" r="r" b="b"/>
            <a:pathLst>
              <a:path w="4667250" h="3429000">
                <a:moveTo>
                  <a:pt x="0" y="0"/>
                </a:moveTo>
                <a:lnTo>
                  <a:pt x="4667250" y="0"/>
                </a:lnTo>
                <a:lnTo>
                  <a:pt x="4667250" y="3429000"/>
                </a:lnTo>
                <a:lnTo>
                  <a:pt x="0" y="3429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5" descr="two pieces of student drawings with the typed student explanations at the bottom of the drawings.">
            <a:extLst>
              <a:ext uri="{FF2B5EF4-FFF2-40B4-BE49-F238E27FC236}">
                <a16:creationId xmlns:a16="http://schemas.microsoft.com/office/drawing/2014/main" id="{8BF3DCC0-E22F-0D92-D073-0A846D76A747}"/>
              </a:ext>
            </a:extLst>
          </p:cNvPr>
          <p:cNvSpPr>
            <a:spLocks noChangeAspect="1"/>
          </p:cNvSpPr>
          <p:nvPr/>
        </p:nvSpPr>
        <p:spPr>
          <a:xfrm>
            <a:off x="8793758" y="4138088"/>
            <a:ext cx="2795601" cy="2053911"/>
          </a:xfrm>
          <a:custGeom>
            <a:avLst/>
            <a:gdLst/>
            <a:ahLst/>
            <a:cxnLst/>
            <a:rect l="l" t="t" r="r" b="b"/>
            <a:pathLst>
              <a:path w="4667250" h="3429000">
                <a:moveTo>
                  <a:pt x="0" y="0"/>
                </a:moveTo>
                <a:lnTo>
                  <a:pt x="4667250" y="0"/>
                </a:lnTo>
                <a:lnTo>
                  <a:pt x="4667250" y="3429000"/>
                </a:lnTo>
                <a:lnTo>
                  <a:pt x="0" y="3429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Slide Number Placeholder 3">
            <a:extLst>
              <a:ext uri="{FF2B5EF4-FFF2-40B4-BE49-F238E27FC236}">
                <a16:creationId xmlns:a16="http://schemas.microsoft.com/office/drawing/2014/main" id="{D4BA95B7-12FD-3EE8-66FF-900AAA688AAE}"/>
              </a:ext>
            </a:extLst>
          </p:cNvPr>
          <p:cNvSpPr>
            <a:spLocks noGrp="1"/>
          </p:cNvSpPr>
          <p:nvPr>
            <p:ph type="sldNum" sz="quarter" idx="12"/>
          </p:nvPr>
        </p:nvSpPr>
        <p:spPr/>
        <p:txBody>
          <a:bodyPr/>
          <a:lstStyle/>
          <a:p>
            <a:fld id="{A3D1C70C-36A2-44FC-A083-98959550CFF4}" type="slidenum">
              <a:rPr lang="en-US" smtClean="0"/>
              <a:pPr/>
              <a:t>9</a:t>
            </a:fld>
            <a:endParaRPr lang="en-US"/>
          </a:p>
        </p:txBody>
      </p:sp>
    </p:spTree>
    <p:extLst>
      <p:ext uri="{BB962C8B-B14F-4D97-AF65-F5344CB8AC3E}">
        <p14:creationId xmlns:p14="http://schemas.microsoft.com/office/powerpoint/2010/main" val="472997670"/>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9DF51BEE-0EBD-4C05-BE34-DC7312BF5F9B}"/>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EE194C2B-F6A0-4A4D-8AC1-A456BC781591}"/>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F97FB435-3AD5-4F41-810C-DDFBDD65CFF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2246</Words>
  <Application>Microsoft Office PowerPoint</Application>
  <PresentationFormat>Widescreen</PresentationFormat>
  <Paragraphs>171</Paragraphs>
  <Slides>39</Slides>
  <Notes>15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Arial</vt:lpstr>
      <vt:lpstr>Calibri</vt:lpstr>
      <vt:lpstr>Etna Sans Serif</vt:lpstr>
      <vt:lpstr>Palatino Linotype</vt:lpstr>
      <vt:lpstr>NDJOE_Main</vt:lpstr>
      <vt:lpstr>NJDOE_TitleSlide</vt:lpstr>
      <vt:lpstr>NJDOE_SectionTitle</vt:lpstr>
      <vt:lpstr>Developmentally-appropriate Practice:​ Joyful Learning &amp; Instruction Across P–3 Classrooms​</vt:lpstr>
      <vt:lpstr>Preschool (1 of 3)</vt:lpstr>
      <vt:lpstr>Preschool (2 of 3)</vt:lpstr>
      <vt:lpstr>Preschool (3 of 3)</vt:lpstr>
      <vt:lpstr>Kindergarten (1 of 3)</vt:lpstr>
      <vt:lpstr>Kindergarten (2 of 3)</vt:lpstr>
      <vt:lpstr>Kindergarten (3 of 3)</vt:lpstr>
      <vt:lpstr>First Grade (1 of 2)</vt:lpstr>
      <vt:lpstr>First Grade (2 of 2)</vt:lpstr>
      <vt:lpstr>Second Grade (1 of 2)</vt:lpstr>
      <vt:lpstr>Second Grade (2 of 2)</vt:lpstr>
      <vt:lpstr>Third Grade (1 of 2)</vt:lpstr>
      <vt:lpstr>Third Grade (2 of 2)</vt:lpstr>
      <vt:lpstr>Developmentally Appropriate Practices</vt:lpstr>
      <vt:lpstr>What is DAP? (1 of 5)</vt:lpstr>
      <vt:lpstr>What is DAP? (2 of 5)</vt:lpstr>
      <vt:lpstr>What is DAP? (3 of 5)</vt:lpstr>
      <vt:lpstr>What is DAP? (4 of 5)</vt:lpstr>
      <vt:lpstr>What is DAP? (5 of 5)</vt:lpstr>
      <vt:lpstr>DAP in Preschool Ages 3–5</vt:lpstr>
      <vt:lpstr>DAP in Kindergarten Ages 5–6:</vt:lpstr>
      <vt:lpstr>DAP in the Early Primary Grades Ages 6–8:</vt:lpstr>
      <vt:lpstr>10 Effective DAP Strategies</vt:lpstr>
      <vt:lpstr>1. Acknowledge</vt:lpstr>
      <vt:lpstr>2. Encourage</vt:lpstr>
      <vt:lpstr>3. Give Specific Feedback</vt:lpstr>
      <vt:lpstr>4. Model</vt:lpstr>
      <vt:lpstr>5. Demonstrate</vt:lpstr>
      <vt:lpstr>6. Create or Add Challenge</vt:lpstr>
      <vt:lpstr>7. Ask Questions</vt:lpstr>
      <vt:lpstr>8. Give Assistance </vt:lpstr>
      <vt:lpstr>9. Provide Information</vt:lpstr>
      <vt:lpstr>10. Give Directions</vt:lpstr>
      <vt:lpstr>Teaching Young Children (1 of 2):</vt:lpstr>
      <vt:lpstr>Teaching Young Children (2 of 2):</vt:lpstr>
      <vt:lpstr>DAP Alignment in P–3 (1 of 3)</vt:lpstr>
      <vt:lpstr>DAP Alignment in P–3 (2 of 3)</vt:lpstr>
      <vt:lpstr>DAP Alignment in P–3 (3 of 3)</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Developmentally-appropriate Practice:​ Joyful Learning &amp; Instruction Across P-3 Classrooms​</dc:title>
  <dc:creator>Dr. Kate Beauchat</dc:creator>
  <cp:lastModifiedBy>Henix, Danton</cp:lastModifiedBy>
  <cp:revision>6</cp:revision>
  <dcterms:created xsi:type="dcterms:W3CDTF">2021-09-15T17:05:35Z</dcterms:created>
  <dcterms:modified xsi:type="dcterms:W3CDTF">2024-11-25T16:52:48Z</dcterms:modified>
</cp:coreProperties>
</file>